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6" r:id="rId4"/>
    <p:sldId id="258" r:id="rId5"/>
    <p:sldId id="264" r:id="rId6"/>
    <p:sldId id="265" r:id="rId7"/>
    <p:sldId id="259" r:id="rId8"/>
    <p:sldId id="261" r:id="rId9"/>
    <p:sldId id="283" r:id="rId10"/>
    <p:sldId id="272" r:id="rId11"/>
    <p:sldId id="260" r:id="rId12"/>
    <p:sldId id="267" r:id="rId13"/>
    <p:sldId id="268" r:id="rId14"/>
    <p:sldId id="269" r:id="rId15"/>
    <p:sldId id="273" r:id="rId16"/>
    <p:sldId id="274" r:id="rId17"/>
    <p:sldId id="284" r:id="rId18"/>
    <p:sldId id="275" r:id="rId19"/>
    <p:sldId id="276" r:id="rId20"/>
    <p:sldId id="277" r:id="rId21"/>
    <p:sldId id="278" r:id="rId22"/>
    <p:sldId id="279" r:id="rId23"/>
    <p:sldId id="280" r:id="rId24"/>
    <p:sldId id="262" r:id="rId25"/>
    <p:sldId id="281" r:id="rId26"/>
    <p:sldId id="282" r:id="rId27"/>
    <p:sldId id="271" r:id="rId28"/>
    <p:sldId id="26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93"/>
  </p:normalViewPr>
  <p:slideViewPr>
    <p:cSldViewPr snapToGrid="0" snapToObjects="1">
      <p:cViewPr varScale="1">
        <p:scale>
          <a:sx n="76" d="100"/>
          <a:sy n="76" d="100"/>
        </p:scale>
        <p:origin x="216" y="4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6CF848-A7D6-431E-A856-257FB0E04C95}" type="doc">
      <dgm:prSet loTypeId="urn:microsoft.com/office/officeart/2016/7/layout/HorizontalActionList" loCatId="List" qsTypeId="urn:microsoft.com/office/officeart/2005/8/quickstyle/simple2" qsCatId="simple" csTypeId="urn:microsoft.com/office/officeart/2005/8/colors/colorful2" csCatId="colorful" phldr="1"/>
      <dgm:spPr/>
      <dgm:t>
        <a:bodyPr/>
        <a:lstStyle/>
        <a:p>
          <a:endParaRPr lang="en-US"/>
        </a:p>
      </dgm:t>
    </dgm:pt>
    <dgm:pt modelId="{5C242B01-AB82-405C-ADB7-4AD23F09631E}">
      <dgm:prSet/>
      <dgm:spPr/>
      <dgm:t>
        <a:bodyPr/>
        <a:lstStyle/>
        <a:p>
          <a:r>
            <a:rPr lang="en-US" dirty="0"/>
            <a:t>Representing</a:t>
          </a:r>
        </a:p>
      </dgm:t>
    </dgm:pt>
    <dgm:pt modelId="{FC5C1D6D-D8F7-4BA5-A8A7-5A4E40FE318A}" type="parTrans" cxnId="{4C913195-FB71-46C7-8FEE-BC8A7D9A5423}">
      <dgm:prSet/>
      <dgm:spPr/>
      <dgm:t>
        <a:bodyPr/>
        <a:lstStyle/>
        <a:p>
          <a:endParaRPr lang="en-US"/>
        </a:p>
      </dgm:t>
    </dgm:pt>
    <dgm:pt modelId="{2B74E0DD-6859-4189-8474-4CD9EE2C307D}" type="sibTrans" cxnId="{4C913195-FB71-46C7-8FEE-BC8A7D9A5423}">
      <dgm:prSet/>
      <dgm:spPr/>
      <dgm:t>
        <a:bodyPr/>
        <a:lstStyle/>
        <a:p>
          <a:endParaRPr lang="en-US"/>
        </a:p>
      </dgm:t>
    </dgm:pt>
    <dgm:pt modelId="{9FD4F05A-3848-4C74-89BF-479A6B3F7F80}">
      <dgm:prSet/>
      <dgm:spPr/>
      <dgm:t>
        <a:bodyPr/>
        <a:lstStyle/>
        <a:p>
          <a:r>
            <a:rPr lang="en-US"/>
            <a:t>Representing Tables in a DB as data type (as seen in DataTypes.hs)</a:t>
          </a:r>
        </a:p>
      </dgm:t>
    </dgm:pt>
    <dgm:pt modelId="{CCF9D57A-89A5-4B0C-AD9F-4942888B171C}" type="parTrans" cxnId="{BA455A9F-7826-48E7-957B-B6235C8DE85F}">
      <dgm:prSet/>
      <dgm:spPr/>
      <dgm:t>
        <a:bodyPr/>
        <a:lstStyle/>
        <a:p>
          <a:endParaRPr lang="en-US"/>
        </a:p>
      </dgm:t>
    </dgm:pt>
    <dgm:pt modelId="{06FC9D95-9D48-4A09-8B0C-F4EF36B5EC21}" type="sibTrans" cxnId="{BA455A9F-7826-48E7-957B-B6235C8DE85F}">
      <dgm:prSet/>
      <dgm:spPr/>
      <dgm:t>
        <a:bodyPr/>
        <a:lstStyle/>
        <a:p>
          <a:endParaRPr lang="en-US"/>
        </a:p>
      </dgm:t>
    </dgm:pt>
    <dgm:pt modelId="{1B6E8B69-B502-437D-B720-580B037B5F7A}">
      <dgm:prSet/>
      <dgm:spPr/>
      <dgm:t>
        <a:bodyPr/>
        <a:lstStyle/>
        <a:p>
          <a:r>
            <a:rPr lang="en-US"/>
            <a:t>Interfacing</a:t>
          </a:r>
        </a:p>
      </dgm:t>
    </dgm:pt>
    <dgm:pt modelId="{272A9742-1031-4DE9-8151-290855EDE609}" type="parTrans" cxnId="{06679BDE-738F-456B-BF75-F353E2EBB91C}">
      <dgm:prSet/>
      <dgm:spPr/>
      <dgm:t>
        <a:bodyPr/>
        <a:lstStyle/>
        <a:p>
          <a:endParaRPr lang="en-US"/>
        </a:p>
      </dgm:t>
    </dgm:pt>
    <dgm:pt modelId="{2B69A5A1-4E25-47C3-BA5D-29F129220FBE}" type="sibTrans" cxnId="{06679BDE-738F-456B-BF75-F353E2EBB91C}">
      <dgm:prSet/>
      <dgm:spPr/>
      <dgm:t>
        <a:bodyPr/>
        <a:lstStyle/>
        <a:p>
          <a:endParaRPr lang="en-US"/>
        </a:p>
      </dgm:t>
    </dgm:pt>
    <dgm:pt modelId="{DBEFE18A-4DBC-49B0-A5B0-B08C31F5E611}">
      <dgm:prSet/>
      <dgm:spPr/>
      <dgm:t>
        <a:bodyPr/>
        <a:lstStyle/>
        <a:p>
          <a:r>
            <a:rPr lang="en-US" dirty="0"/>
            <a:t>Interfacing with a database (</a:t>
          </a:r>
          <a:r>
            <a:rPr lang="en-US" dirty="0" err="1"/>
            <a:t>DatabaseOperations.hs</a:t>
          </a:r>
          <a:r>
            <a:rPr lang="en-US" dirty="0"/>
            <a:t>) but without any security policies .</a:t>
          </a:r>
        </a:p>
        <a:p>
          <a:endParaRPr lang="en-US" dirty="0"/>
        </a:p>
        <a:p>
          <a:r>
            <a:rPr lang="en-US" dirty="0"/>
            <a:t>Used as practice before I implemented security policies.</a:t>
          </a:r>
        </a:p>
      </dgm:t>
    </dgm:pt>
    <dgm:pt modelId="{5A43F61F-17DB-4948-B5B9-9F560FDC5746}" type="parTrans" cxnId="{21CC8196-BB0A-41D7-AB15-959947644E0B}">
      <dgm:prSet/>
      <dgm:spPr/>
      <dgm:t>
        <a:bodyPr/>
        <a:lstStyle/>
        <a:p>
          <a:endParaRPr lang="en-US"/>
        </a:p>
      </dgm:t>
    </dgm:pt>
    <dgm:pt modelId="{9B242E5D-DB4C-4C2A-8E25-C11F389B9BFF}" type="sibTrans" cxnId="{21CC8196-BB0A-41D7-AB15-959947644E0B}">
      <dgm:prSet/>
      <dgm:spPr/>
      <dgm:t>
        <a:bodyPr/>
        <a:lstStyle/>
        <a:p>
          <a:endParaRPr lang="en-US"/>
        </a:p>
      </dgm:t>
    </dgm:pt>
    <dgm:pt modelId="{3DF10A02-EA60-4B2D-9B12-330BFBF346E1}">
      <dgm:prSet/>
      <dgm:spPr/>
      <dgm:t>
        <a:bodyPr/>
        <a:lstStyle/>
        <a:p>
          <a:r>
            <a:rPr lang="en-US"/>
            <a:t>Implementing</a:t>
          </a:r>
        </a:p>
      </dgm:t>
    </dgm:pt>
    <dgm:pt modelId="{6E98B722-0F3C-4987-BD5A-EDE03C81DBA8}" type="parTrans" cxnId="{8359F2D6-074D-4983-A071-8618C809076D}">
      <dgm:prSet/>
      <dgm:spPr/>
      <dgm:t>
        <a:bodyPr/>
        <a:lstStyle/>
        <a:p>
          <a:endParaRPr lang="en-US"/>
        </a:p>
      </dgm:t>
    </dgm:pt>
    <dgm:pt modelId="{BEA47DE4-4F9F-4599-BD56-8530A47B1DFF}" type="sibTrans" cxnId="{8359F2D6-074D-4983-A071-8618C809076D}">
      <dgm:prSet/>
      <dgm:spPr/>
      <dgm:t>
        <a:bodyPr/>
        <a:lstStyle/>
        <a:p>
          <a:endParaRPr lang="en-US"/>
        </a:p>
      </dgm:t>
    </dgm:pt>
    <dgm:pt modelId="{28DA900E-73A0-47FF-BB8A-3A263C501366}">
      <dgm:prSet/>
      <dgm:spPr/>
      <dgm:t>
        <a:bodyPr/>
        <a:lstStyle/>
        <a:p>
          <a:r>
            <a:rPr lang="en-US" dirty="0"/>
            <a:t>Implementing security policies (added security labels by extending </a:t>
          </a:r>
          <a:r>
            <a:rPr lang="en-US" dirty="0" err="1"/>
            <a:t>DatabaseOperations.hs</a:t>
          </a:r>
          <a:r>
            <a:rPr lang="en-US" dirty="0"/>
            <a:t> to </a:t>
          </a:r>
          <a:r>
            <a:rPr lang="en-US" dirty="0" err="1"/>
            <a:t>SecureDatabaseOperations.hs</a:t>
          </a:r>
          <a:r>
            <a:rPr lang="en-US" dirty="0"/>
            <a:t>, SecureDatabaseOperationsV2.hs, SecureDatabaseOperationsV3.hs, SecureDatabaseOperationsV4.hs)</a:t>
          </a:r>
        </a:p>
      </dgm:t>
    </dgm:pt>
    <dgm:pt modelId="{DEA74D49-DE08-4245-8A32-DEB4895708A8}" type="parTrans" cxnId="{D2358367-4DD6-4901-9ACE-099BB662F8D4}">
      <dgm:prSet/>
      <dgm:spPr/>
      <dgm:t>
        <a:bodyPr/>
        <a:lstStyle/>
        <a:p>
          <a:endParaRPr lang="en-US"/>
        </a:p>
      </dgm:t>
    </dgm:pt>
    <dgm:pt modelId="{07AB36EF-8CEC-447C-9133-2A7D39BCF300}" type="sibTrans" cxnId="{D2358367-4DD6-4901-9ACE-099BB662F8D4}">
      <dgm:prSet/>
      <dgm:spPr/>
      <dgm:t>
        <a:bodyPr/>
        <a:lstStyle/>
        <a:p>
          <a:endParaRPr lang="en-US"/>
        </a:p>
      </dgm:t>
    </dgm:pt>
    <dgm:pt modelId="{CF283272-62D9-1548-ACA8-1A8B3D20F56A}">
      <dgm:prSet/>
      <dgm:spPr/>
      <dgm:t>
        <a:bodyPr/>
        <a:lstStyle/>
        <a:p>
          <a:r>
            <a:rPr lang="en-US" dirty="0"/>
            <a:t>Setting up DB</a:t>
          </a:r>
        </a:p>
      </dgm:t>
    </dgm:pt>
    <dgm:pt modelId="{F573C68F-FE35-874B-883E-C350CB9BC8F0}" type="parTrans" cxnId="{3738D18E-4EB9-C243-BD54-76FBA90434C9}">
      <dgm:prSet/>
      <dgm:spPr/>
      <dgm:t>
        <a:bodyPr/>
        <a:lstStyle/>
        <a:p>
          <a:endParaRPr lang="en-US"/>
        </a:p>
      </dgm:t>
    </dgm:pt>
    <dgm:pt modelId="{DBA34931-5C1E-6745-8050-35FB9FF528E4}" type="sibTrans" cxnId="{3738D18E-4EB9-C243-BD54-76FBA90434C9}">
      <dgm:prSet/>
      <dgm:spPr/>
      <dgm:t>
        <a:bodyPr/>
        <a:lstStyle/>
        <a:p>
          <a:endParaRPr lang="en-US"/>
        </a:p>
      </dgm:t>
    </dgm:pt>
    <dgm:pt modelId="{661B352B-18C4-ED4E-B61A-A16BF8E06A48}">
      <dgm:prSet/>
      <dgm:spPr/>
      <dgm:t>
        <a:bodyPr/>
        <a:lstStyle/>
        <a:p>
          <a:r>
            <a:rPr lang="en-US" dirty="0"/>
            <a:t>Uniform encoding for tables</a:t>
          </a:r>
        </a:p>
      </dgm:t>
    </dgm:pt>
    <dgm:pt modelId="{9238169F-0C4E-7C4C-BD1E-E2BCFA2E211C}" type="parTrans" cxnId="{2308C5B9-3552-C341-9D0C-2D17E9C699FE}">
      <dgm:prSet/>
      <dgm:spPr/>
      <dgm:t>
        <a:bodyPr/>
        <a:lstStyle/>
        <a:p>
          <a:endParaRPr lang="en-US"/>
        </a:p>
      </dgm:t>
    </dgm:pt>
    <dgm:pt modelId="{C6C52D28-8A37-2A4D-80BF-31F39ED7F732}" type="sibTrans" cxnId="{2308C5B9-3552-C341-9D0C-2D17E9C699FE}">
      <dgm:prSet/>
      <dgm:spPr/>
      <dgm:t>
        <a:bodyPr/>
        <a:lstStyle/>
        <a:p>
          <a:endParaRPr lang="en-US"/>
        </a:p>
      </dgm:t>
    </dgm:pt>
    <dgm:pt modelId="{C75CF7F1-2D76-A043-8EBD-E56FBD19CA56}">
      <dgm:prSet/>
      <dgm:spPr/>
      <dgm:t>
        <a:bodyPr/>
        <a:lstStyle/>
        <a:p>
          <a:r>
            <a:rPr lang="en-US" dirty="0"/>
            <a:t>Creating Labels</a:t>
          </a:r>
        </a:p>
      </dgm:t>
    </dgm:pt>
    <dgm:pt modelId="{4FA536E3-F1FB-CE44-BCBF-9116A623B9F9}" type="parTrans" cxnId="{31FE8D96-191D-FD4A-8B22-F01378696698}">
      <dgm:prSet/>
      <dgm:spPr/>
      <dgm:t>
        <a:bodyPr/>
        <a:lstStyle/>
        <a:p>
          <a:endParaRPr lang="en-US"/>
        </a:p>
      </dgm:t>
    </dgm:pt>
    <dgm:pt modelId="{700DEE7A-F372-3844-97E2-AC51964324E5}" type="sibTrans" cxnId="{31FE8D96-191D-FD4A-8B22-F01378696698}">
      <dgm:prSet/>
      <dgm:spPr/>
      <dgm:t>
        <a:bodyPr/>
        <a:lstStyle/>
        <a:p>
          <a:endParaRPr lang="en-US"/>
        </a:p>
      </dgm:t>
    </dgm:pt>
    <dgm:pt modelId="{DA1CB9F9-A284-2642-BC22-D4946CAB97E2}">
      <dgm:prSet/>
      <dgm:spPr/>
      <dgm:t>
        <a:bodyPr/>
        <a:lstStyle/>
        <a:p>
          <a:r>
            <a:rPr lang="en-US" dirty="0"/>
            <a:t>making </a:t>
          </a:r>
          <a:r>
            <a:rPr lang="en-US" dirty="0" err="1"/>
            <a:t>DCLabels</a:t>
          </a:r>
          <a:endParaRPr lang="en-US" dirty="0"/>
        </a:p>
      </dgm:t>
    </dgm:pt>
    <dgm:pt modelId="{459BCE3E-FDF2-624C-8D00-4C2A8C5CC749}" type="parTrans" cxnId="{267BE4D1-34C5-B745-B3A9-A42D8FFA5B24}">
      <dgm:prSet/>
      <dgm:spPr/>
      <dgm:t>
        <a:bodyPr/>
        <a:lstStyle/>
        <a:p>
          <a:endParaRPr lang="en-US"/>
        </a:p>
      </dgm:t>
    </dgm:pt>
    <dgm:pt modelId="{1057913D-6BDC-3F4D-8CE3-F62778028D2C}" type="sibTrans" cxnId="{267BE4D1-34C5-B745-B3A9-A42D8FFA5B24}">
      <dgm:prSet/>
      <dgm:spPr/>
      <dgm:t>
        <a:bodyPr/>
        <a:lstStyle/>
        <a:p>
          <a:endParaRPr lang="en-US"/>
        </a:p>
      </dgm:t>
    </dgm:pt>
    <dgm:pt modelId="{F3F534CA-00C4-8949-A613-0529C2B03610}" type="pres">
      <dgm:prSet presAssocID="{D06CF848-A7D6-431E-A856-257FB0E04C95}" presName="Name0" presStyleCnt="0">
        <dgm:presLayoutVars>
          <dgm:dir/>
          <dgm:animLvl val="lvl"/>
          <dgm:resizeHandles val="exact"/>
        </dgm:presLayoutVars>
      </dgm:prSet>
      <dgm:spPr/>
    </dgm:pt>
    <dgm:pt modelId="{E91A4F65-69D5-9547-A6F1-09772BAF11E5}" type="pres">
      <dgm:prSet presAssocID="{CF283272-62D9-1548-ACA8-1A8B3D20F56A}" presName="composite" presStyleCnt="0"/>
      <dgm:spPr/>
    </dgm:pt>
    <dgm:pt modelId="{E4E2D835-A94A-284D-A844-277E0F68DA9F}" type="pres">
      <dgm:prSet presAssocID="{CF283272-62D9-1548-ACA8-1A8B3D20F56A}" presName="parTx" presStyleLbl="alignNode1" presStyleIdx="0" presStyleCnt="5">
        <dgm:presLayoutVars>
          <dgm:chMax val="0"/>
          <dgm:chPref val="0"/>
        </dgm:presLayoutVars>
      </dgm:prSet>
      <dgm:spPr/>
    </dgm:pt>
    <dgm:pt modelId="{E54AF663-3457-C34F-97C2-E69BC3750D33}" type="pres">
      <dgm:prSet presAssocID="{CF283272-62D9-1548-ACA8-1A8B3D20F56A}" presName="desTx" presStyleLbl="alignAccFollowNode1" presStyleIdx="0" presStyleCnt="5">
        <dgm:presLayoutVars/>
      </dgm:prSet>
      <dgm:spPr/>
    </dgm:pt>
    <dgm:pt modelId="{23B2A834-73E0-CD41-89C8-E6B4CB094E7B}" type="pres">
      <dgm:prSet presAssocID="{DBA34931-5C1E-6745-8050-35FB9FF528E4}" presName="space" presStyleCnt="0"/>
      <dgm:spPr/>
    </dgm:pt>
    <dgm:pt modelId="{9EE4B3E0-2981-4F49-B28D-6909D135BB7F}" type="pres">
      <dgm:prSet presAssocID="{C75CF7F1-2D76-A043-8EBD-E56FBD19CA56}" presName="composite" presStyleCnt="0"/>
      <dgm:spPr/>
    </dgm:pt>
    <dgm:pt modelId="{A78DC9CF-9C64-FB44-AA4D-56669F26E2B8}" type="pres">
      <dgm:prSet presAssocID="{C75CF7F1-2D76-A043-8EBD-E56FBD19CA56}" presName="parTx" presStyleLbl="alignNode1" presStyleIdx="1" presStyleCnt="5">
        <dgm:presLayoutVars>
          <dgm:chMax val="0"/>
          <dgm:chPref val="0"/>
        </dgm:presLayoutVars>
      </dgm:prSet>
      <dgm:spPr/>
    </dgm:pt>
    <dgm:pt modelId="{4419BC6C-B822-0944-A061-6F199A528C61}" type="pres">
      <dgm:prSet presAssocID="{C75CF7F1-2D76-A043-8EBD-E56FBD19CA56}" presName="desTx" presStyleLbl="alignAccFollowNode1" presStyleIdx="1" presStyleCnt="5">
        <dgm:presLayoutVars/>
      </dgm:prSet>
      <dgm:spPr/>
    </dgm:pt>
    <dgm:pt modelId="{FB9535D0-DFCF-1141-BB74-E1B498697403}" type="pres">
      <dgm:prSet presAssocID="{700DEE7A-F372-3844-97E2-AC51964324E5}" presName="space" presStyleCnt="0"/>
      <dgm:spPr/>
    </dgm:pt>
    <dgm:pt modelId="{C03178AA-9834-334B-8E7A-99AB9B1855D4}" type="pres">
      <dgm:prSet presAssocID="{5C242B01-AB82-405C-ADB7-4AD23F09631E}" presName="composite" presStyleCnt="0"/>
      <dgm:spPr/>
    </dgm:pt>
    <dgm:pt modelId="{B9474D47-C846-7C40-97E4-3C86C21BB509}" type="pres">
      <dgm:prSet presAssocID="{5C242B01-AB82-405C-ADB7-4AD23F09631E}" presName="parTx" presStyleLbl="alignNode1" presStyleIdx="2" presStyleCnt="5">
        <dgm:presLayoutVars>
          <dgm:chMax val="0"/>
          <dgm:chPref val="0"/>
        </dgm:presLayoutVars>
      </dgm:prSet>
      <dgm:spPr/>
    </dgm:pt>
    <dgm:pt modelId="{02563FAA-3F17-8B4B-B3E9-2D1A34676E9A}" type="pres">
      <dgm:prSet presAssocID="{5C242B01-AB82-405C-ADB7-4AD23F09631E}" presName="desTx" presStyleLbl="alignAccFollowNode1" presStyleIdx="2" presStyleCnt="5">
        <dgm:presLayoutVars/>
      </dgm:prSet>
      <dgm:spPr/>
    </dgm:pt>
    <dgm:pt modelId="{93279E45-54C9-714D-9F7E-7D6D7828D31D}" type="pres">
      <dgm:prSet presAssocID="{2B74E0DD-6859-4189-8474-4CD9EE2C307D}" presName="space" presStyleCnt="0"/>
      <dgm:spPr/>
    </dgm:pt>
    <dgm:pt modelId="{70624D09-53E7-6640-8B84-0716D6855114}" type="pres">
      <dgm:prSet presAssocID="{1B6E8B69-B502-437D-B720-580B037B5F7A}" presName="composite" presStyleCnt="0"/>
      <dgm:spPr/>
    </dgm:pt>
    <dgm:pt modelId="{A9546577-EED1-884C-901F-4F213B61E2D2}" type="pres">
      <dgm:prSet presAssocID="{1B6E8B69-B502-437D-B720-580B037B5F7A}" presName="parTx" presStyleLbl="alignNode1" presStyleIdx="3" presStyleCnt="5">
        <dgm:presLayoutVars>
          <dgm:chMax val="0"/>
          <dgm:chPref val="0"/>
        </dgm:presLayoutVars>
      </dgm:prSet>
      <dgm:spPr/>
    </dgm:pt>
    <dgm:pt modelId="{490DBC1B-9DC3-734E-9407-4AE6C28223BC}" type="pres">
      <dgm:prSet presAssocID="{1B6E8B69-B502-437D-B720-580B037B5F7A}" presName="desTx" presStyleLbl="alignAccFollowNode1" presStyleIdx="3" presStyleCnt="5">
        <dgm:presLayoutVars/>
      </dgm:prSet>
      <dgm:spPr/>
    </dgm:pt>
    <dgm:pt modelId="{72EB80DD-810D-A543-8873-028960D5B26F}" type="pres">
      <dgm:prSet presAssocID="{2B69A5A1-4E25-47C3-BA5D-29F129220FBE}" presName="space" presStyleCnt="0"/>
      <dgm:spPr/>
    </dgm:pt>
    <dgm:pt modelId="{A26F21D2-A706-7244-880E-E44D39248320}" type="pres">
      <dgm:prSet presAssocID="{3DF10A02-EA60-4B2D-9B12-330BFBF346E1}" presName="composite" presStyleCnt="0"/>
      <dgm:spPr/>
    </dgm:pt>
    <dgm:pt modelId="{61924E31-3883-4A40-AD09-8CA2333059FE}" type="pres">
      <dgm:prSet presAssocID="{3DF10A02-EA60-4B2D-9B12-330BFBF346E1}" presName="parTx" presStyleLbl="alignNode1" presStyleIdx="4" presStyleCnt="5">
        <dgm:presLayoutVars>
          <dgm:chMax val="0"/>
          <dgm:chPref val="0"/>
        </dgm:presLayoutVars>
      </dgm:prSet>
      <dgm:spPr/>
    </dgm:pt>
    <dgm:pt modelId="{D1BA2CFE-F68B-424B-BAE5-9066F8664DDB}" type="pres">
      <dgm:prSet presAssocID="{3DF10A02-EA60-4B2D-9B12-330BFBF346E1}" presName="desTx" presStyleLbl="alignAccFollowNode1" presStyleIdx="4" presStyleCnt="5">
        <dgm:presLayoutVars/>
      </dgm:prSet>
      <dgm:spPr/>
    </dgm:pt>
  </dgm:ptLst>
  <dgm:cxnLst>
    <dgm:cxn modelId="{33EC0B23-0CF0-0A44-92FE-C5B6A4158B60}" type="presOf" srcId="{5C242B01-AB82-405C-ADB7-4AD23F09631E}" destId="{B9474D47-C846-7C40-97E4-3C86C21BB509}" srcOrd="0" destOrd="0" presId="urn:microsoft.com/office/officeart/2016/7/layout/HorizontalActionList"/>
    <dgm:cxn modelId="{08E0FC51-519C-C641-8550-C37F9979039C}" type="presOf" srcId="{3DF10A02-EA60-4B2D-9B12-330BFBF346E1}" destId="{61924E31-3883-4A40-AD09-8CA2333059FE}" srcOrd="0" destOrd="0" presId="urn:microsoft.com/office/officeart/2016/7/layout/HorizontalActionList"/>
    <dgm:cxn modelId="{D2358367-4DD6-4901-9ACE-099BB662F8D4}" srcId="{3DF10A02-EA60-4B2D-9B12-330BFBF346E1}" destId="{28DA900E-73A0-47FF-BB8A-3A263C501366}" srcOrd="0" destOrd="0" parTransId="{DEA74D49-DE08-4245-8A32-DEB4895708A8}" sibTransId="{07AB36EF-8CEC-447C-9133-2A7D39BCF300}"/>
    <dgm:cxn modelId="{7166B668-8560-A84E-9B7A-31AF4C11E78C}" type="presOf" srcId="{661B352B-18C4-ED4E-B61A-A16BF8E06A48}" destId="{E54AF663-3457-C34F-97C2-E69BC3750D33}" srcOrd="0" destOrd="0" presId="urn:microsoft.com/office/officeart/2016/7/layout/HorizontalActionList"/>
    <dgm:cxn modelId="{656FB681-3CC0-1A46-AE1F-66E213DD30BA}" type="presOf" srcId="{DA1CB9F9-A284-2642-BC22-D4946CAB97E2}" destId="{4419BC6C-B822-0944-A061-6F199A528C61}" srcOrd="0" destOrd="0" presId="urn:microsoft.com/office/officeart/2016/7/layout/HorizontalActionList"/>
    <dgm:cxn modelId="{3738D18E-4EB9-C243-BD54-76FBA90434C9}" srcId="{D06CF848-A7D6-431E-A856-257FB0E04C95}" destId="{CF283272-62D9-1548-ACA8-1A8B3D20F56A}" srcOrd="0" destOrd="0" parTransId="{F573C68F-FE35-874B-883E-C350CB9BC8F0}" sibTransId="{DBA34931-5C1E-6745-8050-35FB9FF528E4}"/>
    <dgm:cxn modelId="{4C913195-FB71-46C7-8FEE-BC8A7D9A5423}" srcId="{D06CF848-A7D6-431E-A856-257FB0E04C95}" destId="{5C242B01-AB82-405C-ADB7-4AD23F09631E}" srcOrd="2" destOrd="0" parTransId="{FC5C1D6D-D8F7-4BA5-A8A7-5A4E40FE318A}" sibTransId="{2B74E0DD-6859-4189-8474-4CD9EE2C307D}"/>
    <dgm:cxn modelId="{21CC8196-BB0A-41D7-AB15-959947644E0B}" srcId="{1B6E8B69-B502-437D-B720-580B037B5F7A}" destId="{DBEFE18A-4DBC-49B0-A5B0-B08C31F5E611}" srcOrd="0" destOrd="0" parTransId="{5A43F61F-17DB-4948-B5B9-9F560FDC5746}" sibTransId="{9B242E5D-DB4C-4C2A-8E25-C11F389B9BFF}"/>
    <dgm:cxn modelId="{31FE8D96-191D-FD4A-8B22-F01378696698}" srcId="{D06CF848-A7D6-431E-A856-257FB0E04C95}" destId="{C75CF7F1-2D76-A043-8EBD-E56FBD19CA56}" srcOrd="1" destOrd="0" parTransId="{4FA536E3-F1FB-CE44-BCBF-9116A623B9F9}" sibTransId="{700DEE7A-F372-3844-97E2-AC51964324E5}"/>
    <dgm:cxn modelId="{0777359F-4914-084C-BF86-092F96955EEA}" type="presOf" srcId="{DBEFE18A-4DBC-49B0-A5B0-B08C31F5E611}" destId="{490DBC1B-9DC3-734E-9407-4AE6C28223BC}" srcOrd="0" destOrd="0" presId="urn:microsoft.com/office/officeart/2016/7/layout/HorizontalActionList"/>
    <dgm:cxn modelId="{BA455A9F-7826-48E7-957B-B6235C8DE85F}" srcId="{5C242B01-AB82-405C-ADB7-4AD23F09631E}" destId="{9FD4F05A-3848-4C74-89BF-479A6B3F7F80}" srcOrd="0" destOrd="0" parTransId="{CCF9D57A-89A5-4B0C-AD9F-4942888B171C}" sibTransId="{06FC9D95-9D48-4A09-8B0C-F4EF36B5EC21}"/>
    <dgm:cxn modelId="{B719E2AC-A65E-BE4C-9A2F-215C9B2A5A10}" type="presOf" srcId="{1B6E8B69-B502-437D-B720-580B037B5F7A}" destId="{A9546577-EED1-884C-901F-4F213B61E2D2}" srcOrd="0" destOrd="0" presId="urn:microsoft.com/office/officeart/2016/7/layout/HorizontalActionList"/>
    <dgm:cxn modelId="{2308C5B9-3552-C341-9D0C-2D17E9C699FE}" srcId="{CF283272-62D9-1548-ACA8-1A8B3D20F56A}" destId="{661B352B-18C4-ED4E-B61A-A16BF8E06A48}" srcOrd="0" destOrd="0" parTransId="{9238169F-0C4E-7C4C-BD1E-E2BCFA2E211C}" sibTransId="{C6C52D28-8A37-2A4D-80BF-31F39ED7F732}"/>
    <dgm:cxn modelId="{6294B5BA-D986-0544-8510-27D975AC7E90}" type="presOf" srcId="{CF283272-62D9-1548-ACA8-1A8B3D20F56A}" destId="{E4E2D835-A94A-284D-A844-277E0F68DA9F}" srcOrd="0" destOrd="0" presId="urn:microsoft.com/office/officeart/2016/7/layout/HorizontalActionList"/>
    <dgm:cxn modelId="{7F9302CF-0149-3E4A-B75E-5750E7ED6370}" type="presOf" srcId="{28DA900E-73A0-47FF-BB8A-3A263C501366}" destId="{D1BA2CFE-F68B-424B-BAE5-9066F8664DDB}" srcOrd="0" destOrd="0" presId="urn:microsoft.com/office/officeart/2016/7/layout/HorizontalActionList"/>
    <dgm:cxn modelId="{8C0FA2D1-94FA-A84E-A7E6-BF8CE0F03461}" type="presOf" srcId="{D06CF848-A7D6-431E-A856-257FB0E04C95}" destId="{F3F534CA-00C4-8949-A613-0529C2B03610}" srcOrd="0" destOrd="0" presId="urn:microsoft.com/office/officeart/2016/7/layout/HorizontalActionList"/>
    <dgm:cxn modelId="{267BE4D1-34C5-B745-B3A9-A42D8FFA5B24}" srcId="{C75CF7F1-2D76-A043-8EBD-E56FBD19CA56}" destId="{DA1CB9F9-A284-2642-BC22-D4946CAB97E2}" srcOrd="0" destOrd="0" parTransId="{459BCE3E-FDF2-624C-8D00-4C2A8C5CC749}" sibTransId="{1057913D-6BDC-3F4D-8CE3-F62778028D2C}"/>
    <dgm:cxn modelId="{8359F2D6-074D-4983-A071-8618C809076D}" srcId="{D06CF848-A7D6-431E-A856-257FB0E04C95}" destId="{3DF10A02-EA60-4B2D-9B12-330BFBF346E1}" srcOrd="4" destOrd="0" parTransId="{6E98B722-0F3C-4987-BD5A-EDE03C81DBA8}" sibTransId="{BEA47DE4-4F9F-4599-BD56-8530A47B1DFF}"/>
    <dgm:cxn modelId="{EDA3D9DD-1F0C-BE47-ACA7-DFA2C6287659}" type="presOf" srcId="{C75CF7F1-2D76-A043-8EBD-E56FBD19CA56}" destId="{A78DC9CF-9C64-FB44-AA4D-56669F26E2B8}" srcOrd="0" destOrd="0" presId="urn:microsoft.com/office/officeart/2016/7/layout/HorizontalActionList"/>
    <dgm:cxn modelId="{06679BDE-738F-456B-BF75-F353E2EBB91C}" srcId="{D06CF848-A7D6-431E-A856-257FB0E04C95}" destId="{1B6E8B69-B502-437D-B720-580B037B5F7A}" srcOrd="3" destOrd="0" parTransId="{272A9742-1031-4DE9-8151-290855EDE609}" sibTransId="{2B69A5A1-4E25-47C3-BA5D-29F129220FBE}"/>
    <dgm:cxn modelId="{834048EF-B28D-8C44-8353-D9365D3CFC48}" type="presOf" srcId="{9FD4F05A-3848-4C74-89BF-479A6B3F7F80}" destId="{02563FAA-3F17-8B4B-B3E9-2D1A34676E9A}" srcOrd="0" destOrd="0" presId="urn:microsoft.com/office/officeart/2016/7/layout/HorizontalActionList"/>
    <dgm:cxn modelId="{FC87F8AC-AC77-CA49-A336-BF91F7150F1E}" type="presParOf" srcId="{F3F534CA-00C4-8949-A613-0529C2B03610}" destId="{E91A4F65-69D5-9547-A6F1-09772BAF11E5}" srcOrd="0" destOrd="0" presId="urn:microsoft.com/office/officeart/2016/7/layout/HorizontalActionList"/>
    <dgm:cxn modelId="{C60A9E5C-5B78-904F-9A74-B1E22CE7D377}" type="presParOf" srcId="{E91A4F65-69D5-9547-A6F1-09772BAF11E5}" destId="{E4E2D835-A94A-284D-A844-277E0F68DA9F}" srcOrd="0" destOrd="0" presId="urn:microsoft.com/office/officeart/2016/7/layout/HorizontalActionList"/>
    <dgm:cxn modelId="{50A6564D-10A9-2D40-8A29-568EB3EC0DE8}" type="presParOf" srcId="{E91A4F65-69D5-9547-A6F1-09772BAF11E5}" destId="{E54AF663-3457-C34F-97C2-E69BC3750D33}" srcOrd="1" destOrd="0" presId="urn:microsoft.com/office/officeart/2016/7/layout/HorizontalActionList"/>
    <dgm:cxn modelId="{E673730C-3506-AD41-8086-7278EDB17500}" type="presParOf" srcId="{F3F534CA-00C4-8949-A613-0529C2B03610}" destId="{23B2A834-73E0-CD41-89C8-E6B4CB094E7B}" srcOrd="1" destOrd="0" presId="urn:microsoft.com/office/officeart/2016/7/layout/HorizontalActionList"/>
    <dgm:cxn modelId="{D959B33F-B0A7-584A-98C3-D7F2BD8D3BE0}" type="presParOf" srcId="{F3F534CA-00C4-8949-A613-0529C2B03610}" destId="{9EE4B3E0-2981-4F49-B28D-6909D135BB7F}" srcOrd="2" destOrd="0" presId="urn:microsoft.com/office/officeart/2016/7/layout/HorizontalActionList"/>
    <dgm:cxn modelId="{01073F29-75D1-8F4B-B2CB-C6F4DAD40802}" type="presParOf" srcId="{9EE4B3E0-2981-4F49-B28D-6909D135BB7F}" destId="{A78DC9CF-9C64-FB44-AA4D-56669F26E2B8}" srcOrd="0" destOrd="0" presId="urn:microsoft.com/office/officeart/2016/7/layout/HorizontalActionList"/>
    <dgm:cxn modelId="{CA6204D6-0FE1-9746-A2AC-4C33AE50FDB1}" type="presParOf" srcId="{9EE4B3E0-2981-4F49-B28D-6909D135BB7F}" destId="{4419BC6C-B822-0944-A061-6F199A528C61}" srcOrd="1" destOrd="0" presId="urn:microsoft.com/office/officeart/2016/7/layout/HorizontalActionList"/>
    <dgm:cxn modelId="{05B93A74-71BC-6C4E-A7E6-8D9991FFE22E}" type="presParOf" srcId="{F3F534CA-00C4-8949-A613-0529C2B03610}" destId="{FB9535D0-DFCF-1141-BB74-E1B498697403}" srcOrd="3" destOrd="0" presId="urn:microsoft.com/office/officeart/2016/7/layout/HorizontalActionList"/>
    <dgm:cxn modelId="{C64F6F56-4D37-3346-B783-7893DE76E306}" type="presParOf" srcId="{F3F534CA-00C4-8949-A613-0529C2B03610}" destId="{C03178AA-9834-334B-8E7A-99AB9B1855D4}" srcOrd="4" destOrd="0" presId="urn:microsoft.com/office/officeart/2016/7/layout/HorizontalActionList"/>
    <dgm:cxn modelId="{CC66F487-E9C4-BA49-B83A-32AD6B1CA73C}" type="presParOf" srcId="{C03178AA-9834-334B-8E7A-99AB9B1855D4}" destId="{B9474D47-C846-7C40-97E4-3C86C21BB509}" srcOrd="0" destOrd="0" presId="urn:microsoft.com/office/officeart/2016/7/layout/HorizontalActionList"/>
    <dgm:cxn modelId="{B5969FB2-3CA7-D84A-AC46-1DBCECB7FD53}" type="presParOf" srcId="{C03178AA-9834-334B-8E7A-99AB9B1855D4}" destId="{02563FAA-3F17-8B4B-B3E9-2D1A34676E9A}" srcOrd="1" destOrd="0" presId="urn:microsoft.com/office/officeart/2016/7/layout/HorizontalActionList"/>
    <dgm:cxn modelId="{B6BA23B2-8413-9E41-82D0-059EB425CE7D}" type="presParOf" srcId="{F3F534CA-00C4-8949-A613-0529C2B03610}" destId="{93279E45-54C9-714D-9F7E-7D6D7828D31D}" srcOrd="5" destOrd="0" presId="urn:microsoft.com/office/officeart/2016/7/layout/HorizontalActionList"/>
    <dgm:cxn modelId="{1E035F02-771D-D04B-8651-CF5F071B4EC2}" type="presParOf" srcId="{F3F534CA-00C4-8949-A613-0529C2B03610}" destId="{70624D09-53E7-6640-8B84-0716D6855114}" srcOrd="6" destOrd="0" presId="urn:microsoft.com/office/officeart/2016/7/layout/HorizontalActionList"/>
    <dgm:cxn modelId="{ACF55E32-EA91-394D-B3E5-97C145888825}" type="presParOf" srcId="{70624D09-53E7-6640-8B84-0716D6855114}" destId="{A9546577-EED1-884C-901F-4F213B61E2D2}" srcOrd="0" destOrd="0" presId="urn:microsoft.com/office/officeart/2016/7/layout/HorizontalActionList"/>
    <dgm:cxn modelId="{8EAE3765-FAA4-2E40-81D6-F3880F3D4997}" type="presParOf" srcId="{70624D09-53E7-6640-8B84-0716D6855114}" destId="{490DBC1B-9DC3-734E-9407-4AE6C28223BC}" srcOrd="1" destOrd="0" presId="urn:microsoft.com/office/officeart/2016/7/layout/HorizontalActionList"/>
    <dgm:cxn modelId="{A2F83335-385B-B44C-B84A-6ECC758A257A}" type="presParOf" srcId="{F3F534CA-00C4-8949-A613-0529C2B03610}" destId="{72EB80DD-810D-A543-8873-028960D5B26F}" srcOrd="7" destOrd="0" presId="urn:microsoft.com/office/officeart/2016/7/layout/HorizontalActionList"/>
    <dgm:cxn modelId="{A4C5172E-8E96-A648-B216-4913FD7A1247}" type="presParOf" srcId="{F3F534CA-00C4-8949-A613-0529C2B03610}" destId="{A26F21D2-A706-7244-880E-E44D39248320}" srcOrd="8" destOrd="0" presId="urn:microsoft.com/office/officeart/2016/7/layout/HorizontalActionList"/>
    <dgm:cxn modelId="{F5773AEE-B6CE-E74F-9BB9-799AFBA3B91A}" type="presParOf" srcId="{A26F21D2-A706-7244-880E-E44D39248320}" destId="{61924E31-3883-4A40-AD09-8CA2333059FE}" srcOrd="0" destOrd="0" presId="urn:microsoft.com/office/officeart/2016/7/layout/HorizontalActionList"/>
    <dgm:cxn modelId="{AE4A8618-5436-ED49-B88F-2C7749D6E435}" type="presParOf" srcId="{A26F21D2-A706-7244-880E-E44D39248320}" destId="{D1BA2CFE-F68B-424B-BAE5-9066F8664DDB}" srcOrd="1" destOrd="0" presId="urn:microsoft.com/office/officeart/2016/7/layout/Horizontal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E2D835-A94A-284D-A844-277E0F68DA9F}">
      <dsp:nvSpPr>
        <dsp:cNvPr id="0" name=""/>
        <dsp:cNvSpPr/>
      </dsp:nvSpPr>
      <dsp:spPr>
        <a:xfrm>
          <a:off x="8634" y="744842"/>
          <a:ext cx="2013350" cy="604005"/>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59099" tIns="159099" rIns="159099" bIns="159099" numCol="1" spcCol="1270" anchor="ctr" anchorCtr="0">
          <a:noAutofit/>
        </a:bodyPr>
        <a:lstStyle/>
        <a:p>
          <a:pPr marL="0" lvl="0" indent="0" algn="ctr" defTabSz="889000">
            <a:lnSpc>
              <a:spcPct val="90000"/>
            </a:lnSpc>
            <a:spcBef>
              <a:spcPct val="0"/>
            </a:spcBef>
            <a:spcAft>
              <a:spcPct val="35000"/>
            </a:spcAft>
            <a:buNone/>
          </a:pPr>
          <a:r>
            <a:rPr lang="en-US" sz="2000" kern="1200" dirty="0"/>
            <a:t>Setting up DB</a:t>
          </a:r>
        </a:p>
      </dsp:txBody>
      <dsp:txXfrm>
        <a:off x="8634" y="744842"/>
        <a:ext cx="2013350" cy="604005"/>
      </dsp:txXfrm>
    </dsp:sp>
    <dsp:sp modelId="{E54AF663-3457-C34F-97C2-E69BC3750D33}">
      <dsp:nvSpPr>
        <dsp:cNvPr id="0" name=""/>
        <dsp:cNvSpPr/>
      </dsp:nvSpPr>
      <dsp:spPr>
        <a:xfrm>
          <a:off x="8634" y="1348847"/>
          <a:ext cx="2013350" cy="2257647"/>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8874" tIns="198874" rIns="198874" bIns="198874" numCol="1" spcCol="1270" anchor="t" anchorCtr="0">
          <a:noAutofit/>
        </a:bodyPr>
        <a:lstStyle/>
        <a:p>
          <a:pPr marL="0" lvl="0" indent="0" algn="l" defTabSz="488950">
            <a:lnSpc>
              <a:spcPct val="90000"/>
            </a:lnSpc>
            <a:spcBef>
              <a:spcPct val="0"/>
            </a:spcBef>
            <a:spcAft>
              <a:spcPct val="35000"/>
            </a:spcAft>
            <a:buNone/>
          </a:pPr>
          <a:r>
            <a:rPr lang="en-US" sz="1100" kern="1200" dirty="0"/>
            <a:t>Uniform encoding for tables</a:t>
          </a:r>
        </a:p>
      </dsp:txBody>
      <dsp:txXfrm>
        <a:off x="8634" y="1348847"/>
        <a:ext cx="2013350" cy="2257647"/>
      </dsp:txXfrm>
    </dsp:sp>
    <dsp:sp modelId="{A78DC9CF-9C64-FB44-AA4D-56669F26E2B8}">
      <dsp:nvSpPr>
        <dsp:cNvPr id="0" name=""/>
        <dsp:cNvSpPr/>
      </dsp:nvSpPr>
      <dsp:spPr>
        <a:xfrm>
          <a:off x="2129879" y="744842"/>
          <a:ext cx="2013350" cy="604005"/>
        </a:xfrm>
        <a:prstGeom prst="rect">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59099" tIns="159099" rIns="159099" bIns="159099" numCol="1" spcCol="1270" anchor="ctr" anchorCtr="0">
          <a:noAutofit/>
        </a:bodyPr>
        <a:lstStyle/>
        <a:p>
          <a:pPr marL="0" lvl="0" indent="0" algn="ctr" defTabSz="889000">
            <a:lnSpc>
              <a:spcPct val="90000"/>
            </a:lnSpc>
            <a:spcBef>
              <a:spcPct val="0"/>
            </a:spcBef>
            <a:spcAft>
              <a:spcPct val="35000"/>
            </a:spcAft>
            <a:buNone/>
          </a:pPr>
          <a:r>
            <a:rPr lang="en-US" sz="2000" kern="1200" dirty="0"/>
            <a:t>Creating Labels</a:t>
          </a:r>
        </a:p>
      </dsp:txBody>
      <dsp:txXfrm>
        <a:off x="2129879" y="744842"/>
        <a:ext cx="2013350" cy="604005"/>
      </dsp:txXfrm>
    </dsp:sp>
    <dsp:sp modelId="{4419BC6C-B822-0944-A061-6F199A528C61}">
      <dsp:nvSpPr>
        <dsp:cNvPr id="0" name=""/>
        <dsp:cNvSpPr/>
      </dsp:nvSpPr>
      <dsp:spPr>
        <a:xfrm>
          <a:off x="2129879" y="1348847"/>
          <a:ext cx="2013350" cy="2257647"/>
        </a:xfrm>
        <a:prstGeom prst="rect">
          <a:avLst/>
        </a:prstGeom>
        <a:solidFill>
          <a:schemeClr val="accent2">
            <a:tint val="40000"/>
            <a:alpha val="90000"/>
            <a:hueOff val="-212306"/>
            <a:satOff val="-18836"/>
            <a:lumOff val="-192"/>
            <a:alphaOff val="0"/>
          </a:schemeClr>
        </a:solidFill>
        <a:ln w="12700" cap="flat" cmpd="sng" algn="ctr">
          <a:solidFill>
            <a:schemeClr val="accent2">
              <a:tint val="40000"/>
              <a:alpha val="90000"/>
              <a:hueOff val="-212306"/>
              <a:satOff val="-18836"/>
              <a:lumOff val="-19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8874" tIns="198874" rIns="198874" bIns="198874" numCol="1" spcCol="1270" anchor="t" anchorCtr="0">
          <a:noAutofit/>
        </a:bodyPr>
        <a:lstStyle/>
        <a:p>
          <a:pPr marL="0" lvl="0" indent="0" algn="l" defTabSz="488950">
            <a:lnSpc>
              <a:spcPct val="90000"/>
            </a:lnSpc>
            <a:spcBef>
              <a:spcPct val="0"/>
            </a:spcBef>
            <a:spcAft>
              <a:spcPct val="35000"/>
            </a:spcAft>
            <a:buNone/>
          </a:pPr>
          <a:r>
            <a:rPr lang="en-US" sz="1100" kern="1200" dirty="0"/>
            <a:t>making </a:t>
          </a:r>
          <a:r>
            <a:rPr lang="en-US" sz="1100" kern="1200" dirty="0" err="1"/>
            <a:t>DCLabels</a:t>
          </a:r>
          <a:endParaRPr lang="en-US" sz="1100" kern="1200" dirty="0"/>
        </a:p>
      </dsp:txBody>
      <dsp:txXfrm>
        <a:off x="2129879" y="1348847"/>
        <a:ext cx="2013350" cy="2257647"/>
      </dsp:txXfrm>
    </dsp:sp>
    <dsp:sp modelId="{B9474D47-C846-7C40-97E4-3C86C21BB509}">
      <dsp:nvSpPr>
        <dsp:cNvPr id="0" name=""/>
        <dsp:cNvSpPr/>
      </dsp:nvSpPr>
      <dsp:spPr>
        <a:xfrm>
          <a:off x="4251124" y="744842"/>
          <a:ext cx="2013350" cy="604005"/>
        </a:xfrm>
        <a:prstGeom prst="rect">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59099" tIns="159099" rIns="159099" bIns="159099" numCol="1" spcCol="1270" anchor="ctr" anchorCtr="0">
          <a:noAutofit/>
        </a:bodyPr>
        <a:lstStyle/>
        <a:p>
          <a:pPr marL="0" lvl="0" indent="0" algn="ctr" defTabSz="889000">
            <a:lnSpc>
              <a:spcPct val="90000"/>
            </a:lnSpc>
            <a:spcBef>
              <a:spcPct val="0"/>
            </a:spcBef>
            <a:spcAft>
              <a:spcPct val="35000"/>
            </a:spcAft>
            <a:buNone/>
          </a:pPr>
          <a:r>
            <a:rPr lang="en-US" sz="2000" kern="1200" dirty="0"/>
            <a:t>Representing</a:t>
          </a:r>
        </a:p>
      </dsp:txBody>
      <dsp:txXfrm>
        <a:off x="4251124" y="744842"/>
        <a:ext cx="2013350" cy="604005"/>
      </dsp:txXfrm>
    </dsp:sp>
    <dsp:sp modelId="{02563FAA-3F17-8B4B-B3E9-2D1A34676E9A}">
      <dsp:nvSpPr>
        <dsp:cNvPr id="0" name=""/>
        <dsp:cNvSpPr/>
      </dsp:nvSpPr>
      <dsp:spPr>
        <a:xfrm>
          <a:off x="4251124" y="1348847"/>
          <a:ext cx="2013350" cy="2257647"/>
        </a:xfrm>
        <a:prstGeom prst="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8874" tIns="198874" rIns="198874" bIns="198874" numCol="1" spcCol="1270" anchor="t" anchorCtr="0">
          <a:noAutofit/>
        </a:bodyPr>
        <a:lstStyle/>
        <a:p>
          <a:pPr marL="0" lvl="0" indent="0" algn="l" defTabSz="488950">
            <a:lnSpc>
              <a:spcPct val="90000"/>
            </a:lnSpc>
            <a:spcBef>
              <a:spcPct val="0"/>
            </a:spcBef>
            <a:spcAft>
              <a:spcPct val="35000"/>
            </a:spcAft>
            <a:buNone/>
          </a:pPr>
          <a:r>
            <a:rPr lang="en-US" sz="1100" kern="1200"/>
            <a:t>Representing Tables in a DB as data type (as seen in DataTypes.hs)</a:t>
          </a:r>
        </a:p>
      </dsp:txBody>
      <dsp:txXfrm>
        <a:off x="4251124" y="1348847"/>
        <a:ext cx="2013350" cy="2257647"/>
      </dsp:txXfrm>
    </dsp:sp>
    <dsp:sp modelId="{A9546577-EED1-884C-901F-4F213B61E2D2}">
      <dsp:nvSpPr>
        <dsp:cNvPr id="0" name=""/>
        <dsp:cNvSpPr/>
      </dsp:nvSpPr>
      <dsp:spPr>
        <a:xfrm>
          <a:off x="6372369" y="744842"/>
          <a:ext cx="2013350" cy="604005"/>
        </a:xfrm>
        <a:prstGeom prst="rect">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59099" tIns="159099" rIns="159099" bIns="159099" numCol="1" spcCol="1270" anchor="ctr" anchorCtr="0">
          <a:noAutofit/>
        </a:bodyPr>
        <a:lstStyle/>
        <a:p>
          <a:pPr marL="0" lvl="0" indent="0" algn="ctr" defTabSz="889000">
            <a:lnSpc>
              <a:spcPct val="90000"/>
            </a:lnSpc>
            <a:spcBef>
              <a:spcPct val="0"/>
            </a:spcBef>
            <a:spcAft>
              <a:spcPct val="35000"/>
            </a:spcAft>
            <a:buNone/>
          </a:pPr>
          <a:r>
            <a:rPr lang="en-US" sz="2000" kern="1200"/>
            <a:t>Interfacing</a:t>
          </a:r>
        </a:p>
      </dsp:txBody>
      <dsp:txXfrm>
        <a:off x="6372369" y="744842"/>
        <a:ext cx="2013350" cy="604005"/>
      </dsp:txXfrm>
    </dsp:sp>
    <dsp:sp modelId="{490DBC1B-9DC3-734E-9407-4AE6C28223BC}">
      <dsp:nvSpPr>
        <dsp:cNvPr id="0" name=""/>
        <dsp:cNvSpPr/>
      </dsp:nvSpPr>
      <dsp:spPr>
        <a:xfrm>
          <a:off x="6372369" y="1348847"/>
          <a:ext cx="2013350" cy="2257647"/>
        </a:xfrm>
        <a:prstGeom prst="rect">
          <a:avLst/>
        </a:prstGeom>
        <a:solidFill>
          <a:schemeClr val="accent2">
            <a:tint val="40000"/>
            <a:alpha val="90000"/>
            <a:hueOff val="-636919"/>
            <a:satOff val="-56510"/>
            <a:lumOff val="-577"/>
            <a:alphaOff val="0"/>
          </a:schemeClr>
        </a:solidFill>
        <a:ln w="12700" cap="flat" cmpd="sng" algn="ctr">
          <a:solidFill>
            <a:schemeClr val="accent2">
              <a:tint val="40000"/>
              <a:alpha val="90000"/>
              <a:hueOff val="-636919"/>
              <a:satOff val="-56510"/>
              <a:lumOff val="-57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8874" tIns="198874" rIns="198874" bIns="198874" numCol="1" spcCol="1270" anchor="t" anchorCtr="0">
          <a:noAutofit/>
        </a:bodyPr>
        <a:lstStyle/>
        <a:p>
          <a:pPr marL="0" lvl="0" indent="0" algn="l" defTabSz="488950">
            <a:lnSpc>
              <a:spcPct val="90000"/>
            </a:lnSpc>
            <a:spcBef>
              <a:spcPct val="0"/>
            </a:spcBef>
            <a:spcAft>
              <a:spcPct val="35000"/>
            </a:spcAft>
            <a:buNone/>
          </a:pPr>
          <a:r>
            <a:rPr lang="en-US" sz="1100" kern="1200" dirty="0"/>
            <a:t>Interfacing with a database (</a:t>
          </a:r>
          <a:r>
            <a:rPr lang="en-US" sz="1100" kern="1200" dirty="0" err="1"/>
            <a:t>DatabaseOperations.hs</a:t>
          </a:r>
          <a:r>
            <a:rPr lang="en-US" sz="1100" kern="1200" dirty="0"/>
            <a:t>) but without any security policies .</a:t>
          </a:r>
        </a:p>
        <a:p>
          <a:pPr marL="0" lvl="0" indent="0" algn="l" defTabSz="488950">
            <a:lnSpc>
              <a:spcPct val="90000"/>
            </a:lnSpc>
            <a:spcBef>
              <a:spcPct val="0"/>
            </a:spcBef>
            <a:spcAft>
              <a:spcPct val="35000"/>
            </a:spcAft>
            <a:buNone/>
          </a:pPr>
          <a:endParaRPr lang="en-US" sz="1100" kern="1200" dirty="0"/>
        </a:p>
        <a:p>
          <a:pPr marL="0" lvl="0" indent="0" algn="l" defTabSz="488950">
            <a:lnSpc>
              <a:spcPct val="90000"/>
            </a:lnSpc>
            <a:spcBef>
              <a:spcPct val="0"/>
            </a:spcBef>
            <a:spcAft>
              <a:spcPct val="35000"/>
            </a:spcAft>
            <a:buNone/>
          </a:pPr>
          <a:r>
            <a:rPr lang="en-US" sz="1100" kern="1200" dirty="0"/>
            <a:t>Used as practice before I implemented security policies.</a:t>
          </a:r>
        </a:p>
      </dsp:txBody>
      <dsp:txXfrm>
        <a:off x="6372369" y="1348847"/>
        <a:ext cx="2013350" cy="2257647"/>
      </dsp:txXfrm>
    </dsp:sp>
    <dsp:sp modelId="{61924E31-3883-4A40-AD09-8CA2333059FE}">
      <dsp:nvSpPr>
        <dsp:cNvPr id="0" name=""/>
        <dsp:cNvSpPr/>
      </dsp:nvSpPr>
      <dsp:spPr>
        <a:xfrm>
          <a:off x="8493615" y="744842"/>
          <a:ext cx="2013350" cy="604005"/>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59099" tIns="159099" rIns="159099" bIns="159099" numCol="1" spcCol="1270" anchor="ctr" anchorCtr="0">
          <a:noAutofit/>
        </a:bodyPr>
        <a:lstStyle/>
        <a:p>
          <a:pPr marL="0" lvl="0" indent="0" algn="ctr" defTabSz="889000">
            <a:lnSpc>
              <a:spcPct val="90000"/>
            </a:lnSpc>
            <a:spcBef>
              <a:spcPct val="0"/>
            </a:spcBef>
            <a:spcAft>
              <a:spcPct val="35000"/>
            </a:spcAft>
            <a:buNone/>
          </a:pPr>
          <a:r>
            <a:rPr lang="en-US" sz="2000" kern="1200"/>
            <a:t>Implementing</a:t>
          </a:r>
        </a:p>
      </dsp:txBody>
      <dsp:txXfrm>
        <a:off x="8493615" y="744842"/>
        <a:ext cx="2013350" cy="604005"/>
      </dsp:txXfrm>
    </dsp:sp>
    <dsp:sp modelId="{D1BA2CFE-F68B-424B-BAE5-9066F8664DDB}">
      <dsp:nvSpPr>
        <dsp:cNvPr id="0" name=""/>
        <dsp:cNvSpPr/>
      </dsp:nvSpPr>
      <dsp:spPr>
        <a:xfrm>
          <a:off x="8493615" y="1348847"/>
          <a:ext cx="2013350" cy="2257647"/>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8874" tIns="198874" rIns="198874" bIns="198874" numCol="1" spcCol="1270" anchor="t" anchorCtr="0">
          <a:noAutofit/>
        </a:bodyPr>
        <a:lstStyle/>
        <a:p>
          <a:pPr marL="0" lvl="0" indent="0" algn="l" defTabSz="488950">
            <a:lnSpc>
              <a:spcPct val="90000"/>
            </a:lnSpc>
            <a:spcBef>
              <a:spcPct val="0"/>
            </a:spcBef>
            <a:spcAft>
              <a:spcPct val="35000"/>
            </a:spcAft>
            <a:buNone/>
          </a:pPr>
          <a:r>
            <a:rPr lang="en-US" sz="1100" kern="1200" dirty="0"/>
            <a:t>Implementing security policies (added security labels by extending </a:t>
          </a:r>
          <a:r>
            <a:rPr lang="en-US" sz="1100" kern="1200" dirty="0" err="1"/>
            <a:t>DatabaseOperations.hs</a:t>
          </a:r>
          <a:r>
            <a:rPr lang="en-US" sz="1100" kern="1200" dirty="0"/>
            <a:t> to </a:t>
          </a:r>
          <a:r>
            <a:rPr lang="en-US" sz="1100" kern="1200" dirty="0" err="1"/>
            <a:t>SecureDatabaseOperations.hs</a:t>
          </a:r>
          <a:r>
            <a:rPr lang="en-US" sz="1100" kern="1200" dirty="0"/>
            <a:t>, SecureDatabaseOperationsV2.hs, SecureDatabaseOperationsV3.hs, SecureDatabaseOperationsV4.hs)</a:t>
          </a:r>
        </a:p>
      </dsp:txBody>
      <dsp:txXfrm>
        <a:off x="8493615" y="1348847"/>
        <a:ext cx="2013350" cy="2257647"/>
      </dsp:txXfrm>
    </dsp:sp>
  </dsp:spTree>
</dsp:drawing>
</file>

<file path=ppt/diagrams/layout1.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23755-792C-B847-8435-B22133B04C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D2C6A98-F846-6E4D-86C9-F22B2AC69D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4D5BB93-8DB6-274E-8671-A7CA45E0CA5C}"/>
              </a:ext>
            </a:extLst>
          </p:cNvPr>
          <p:cNvSpPr>
            <a:spLocks noGrp="1"/>
          </p:cNvSpPr>
          <p:nvPr>
            <p:ph type="dt" sz="half" idx="10"/>
          </p:nvPr>
        </p:nvSpPr>
        <p:spPr/>
        <p:txBody>
          <a:bodyPr/>
          <a:lstStyle/>
          <a:p>
            <a:fld id="{02F5676C-F188-DC44-A1D9-A3CF2BE93125}" type="datetimeFigureOut">
              <a:rPr lang="en-US" smtClean="0"/>
              <a:t>5/6/24</a:t>
            </a:fld>
            <a:endParaRPr lang="en-US"/>
          </a:p>
        </p:txBody>
      </p:sp>
      <p:sp>
        <p:nvSpPr>
          <p:cNvPr id="5" name="Footer Placeholder 4">
            <a:extLst>
              <a:ext uri="{FF2B5EF4-FFF2-40B4-BE49-F238E27FC236}">
                <a16:creationId xmlns:a16="http://schemas.microsoft.com/office/drawing/2014/main" id="{5E53ECAC-FEC6-DB46-85F0-7E72EC8590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968A3D-41D9-3145-94BB-B34D27F97B65}"/>
              </a:ext>
            </a:extLst>
          </p:cNvPr>
          <p:cNvSpPr>
            <a:spLocks noGrp="1"/>
          </p:cNvSpPr>
          <p:nvPr>
            <p:ph type="sldNum" sz="quarter" idx="12"/>
          </p:nvPr>
        </p:nvSpPr>
        <p:spPr/>
        <p:txBody>
          <a:bodyPr/>
          <a:lstStyle/>
          <a:p>
            <a:fld id="{CA3C494B-378F-7F4B-B2E6-13E76B4A69BA}" type="slidenum">
              <a:rPr lang="en-US" smtClean="0"/>
              <a:t>‹#›</a:t>
            </a:fld>
            <a:endParaRPr lang="en-US"/>
          </a:p>
        </p:txBody>
      </p:sp>
    </p:spTree>
    <p:extLst>
      <p:ext uri="{BB962C8B-B14F-4D97-AF65-F5344CB8AC3E}">
        <p14:creationId xmlns:p14="http://schemas.microsoft.com/office/powerpoint/2010/main" val="3239513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2C34C-1675-EB43-B79C-783C2C8E868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AE2145A-9740-E941-B810-51120782BE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D254F7-A494-3E4C-8E8A-FAB2F12DA030}"/>
              </a:ext>
            </a:extLst>
          </p:cNvPr>
          <p:cNvSpPr>
            <a:spLocks noGrp="1"/>
          </p:cNvSpPr>
          <p:nvPr>
            <p:ph type="dt" sz="half" idx="10"/>
          </p:nvPr>
        </p:nvSpPr>
        <p:spPr/>
        <p:txBody>
          <a:bodyPr/>
          <a:lstStyle/>
          <a:p>
            <a:fld id="{02F5676C-F188-DC44-A1D9-A3CF2BE93125}" type="datetimeFigureOut">
              <a:rPr lang="en-US" smtClean="0"/>
              <a:t>5/6/24</a:t>
            </a:fld>
            <a:endParaRPr lang="en-US"/>
          </a:p>
        </p:txBody>
      </p:sp>
      <p:sp>
        <p:nvSpPr>
          <p:cNvPr id="5" name="Footer Placeholder 4">
            <a:extLst>
              <a:ext uri="{FF2B5EF4-FFF2-40B4-BE49-F238E27FC236}">
                <a16:creationId xmlns:a16="http://schemas.microsoft.com/office/drawing/2014/main" id="{F1DFBB59-AA83-1A4D-9825-D61D10876C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38E654-5DFA-EE49-B4A1-983B2F370E27}"/>
              </a:ext>
            </a:extLst>
          </p:cNvPr>
          <p:cNvSpPr>
            <a:spLocks noGrp="1"/>
          </p:cNvSpPr>
          <p:nvPr>
            <p:ph type="sldNum" sz="quarter" idx="12"/>
          </p:nvPr>
        </p:nvSpPr>
        <p:spPr/>
        <p:txBody>
          <a:bodyPr/>
          <a:lstStyle/>
          <a:p>
            <a:fld id="{CA3C494B-378F-7F4B-B2E6-13E76B4A69BA}" type="slidenum">
              <a:rPr lang="en-US" smtClean="0"/>
              <a:t>‹#›</a:t>
            </a:fld>
            <a:endParaRPr lang="en-US"/>
          </a:p>
        </p:txBody>
      </p:sp>
    </p:spTree>
    <p:extLst>
      <p:ext uri="{BB962C8B-B14F-4D97-AF65-F5344CB8AC3E}">
        <p14:creationId xmlns:p14="http://schemas.microsoft.com/office/powerpoint/2010/main" val="2619166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4192E2-C2BD-3147-8CDF-1F82D927302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2CA0FC-EB8A-DD41-8FE7-00EF6C7E12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773F83-7901-D640-8BA7-27DBB6D03BBA}"/>
              </a:ext>
            </a:extLst>
          </p:cNvPr>
          <p:cNvSpPr>
            <a:spLocks noGrp="1"/>
          </p:cNvSpPr>
          <p:nvPr>
            <p:ph type="dt" sz="half" idx="10"/>
          </p:nvPr>
        </p:nvSpPr>
        <p:spPr/>
        <p:txBody>
          <a:bodyPr/>
          <a:lstStyle/>
          <a:p>
            <a:fld id="{02F5676C-F188-DC44-A1D9-A3CF2BE93125}" type="datetimeFigureOut">
              <a:rPr lang="en-US" smtClean="0"/>
              <a:t>5/6/24</a:t>
            </a:fld>
            <a:endParaRPr lang="en-US"/>
          </a:p>
        </p:txBody>
      </p:sp>
      <p:sp>
        <p:nvSpPr>
          <p:cNvPr id="5" name="Footer Placeholder 4">
            <a:extLst>
              <a:ext uri="{FF2B5EF4-FFF2-40B4-BE49-F238E27FC236}">
                <a16:creationId xmlns:a16="http://schemas.microsoft.com/office/drawing/2014/main" id="{B56FA29B-A510-DB4F-A933-7D27E3D58D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526964-8C9C-9246-9679-62A42FD26DA2}"/>
              </a:ext>
            </a:extLst>
          </p:cNvPr>
          <p:cNvSpPr>
            <a:spLocks noGrp="1"/>
          </p:cNvSpPr>
          <p:nvPr>
            <p:ph type="sldNum" sz="quarter" idx="12"/>
          </p:nvPr>
        </p:nvSpPr>
        <p:spPr/>
        <p:txBody>
          <a:bodyPr/>
          <a:lstStyle/>
          <a:p>
            <a:fld id="{CA3C494B-378F-7F4B-B2E6-13E76B4A69BA}" type="slidenum">
              <a:rPr lang="en-US" smtClean="0"/>
              <a:t>‹#›</a:t>
            </a:fld>
            <a:endParaRPr lang="en-US"/>
          </a:p>
        </p:txBody>
      </p:sp>
    </p:spTree>
    <p:extLst>
      <p:ext uri="{BB962C8B-B14F-4D97-AF65-F5344CB8AC3E}">
        <p14:creationId xmlns:p14="http://schemas.microsoft.com/office/powerpoint/2010/main" val="275468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4CCB1-99E5-9149-A9A6-04FDCD41F5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6EF312-C796-AF42-A037-33828F03D9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EA9CE3-6C36-7143-9A7C-A905126D3DE7}"/>
              </a:ext>
            </a:extLst>
          </p:cNvPr>
          <p:cNvSpPr>
            <a:spLocks noGrp="1"/>
          </p:cNvSpPr>
          <p:nvPr>
            <p:ph type="dt" sz="half" idx="10"/>
          </p:nvPr>
        </p:nvSpPr>
        <p:spPr/>
        <p:txBody>
          <a:bodyPr/>
          <a:lstStyle/>
          <a:p>
            <a:fld id="{02F5676C-F188-DC44-A1D9-A3CF2BE93125}" type="datetimeFigureOut">
              <a:rPr lang="en-US" smtClean="0"/>
              <a:t>5/6/24</a:t>
            </a:fld>
            <a:endParaRPr lang="en-US"/>
          </a:p>
        </p:txBody>
      </p:sp>
      <p:sp>
        <p:nvSpPr>
          <p:cNvPr id="5" name="Footer Placeholder 4">
            <a:extLst>
              <a:ext uri="{FF2B5EF4-FFF2-40B4-BE49-F238E27FC236}">
                <a16:creationId xmlns:a16="http://schemas.microsoft.com/office/drawing/2014/main" id="{779BA41E-B84D-5A4E-A0AE-7BB2F5636D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AC334B-974F-DF46-A6FB-51E2EEB4D8B4}"/>
              </a:ext>
            </a:extLst>
          </p:cNvPr>
          <p:cNvSpPr>
            <a:spLocks noGrp="1"/>
          </p:cNvSpPr>
          <p:nvPr>
            <p:ph type="sldNum" sz="quarter" idx="12"/>
          </p:nvPr>
        </p:nvSpPr>
        <p:spPr/>
        <p:txBody>
          <a:bodyPr/>
          <a:lstStyle/>
          <a:p>
            <a:fld id="{CA3C494B-378F-7F4B-B2E6-13E76B4A69BA}" type="slidenum">
              <a:rPr lang="en-US" smtClean="0"/>
              <a:t>‹#›</a:t>
            </a:fld>
            <a:endParaRPr lang="en-US"/>
          </a:p>
        </p:txBody>
      </p:sp>
    </p:spTree>
    <p:extLst>
      <p:ext uri="{BB962C8B-B14F-4D97-AF65-F5344CB8AC3E}">
        <p14:creationId xmlns:p14="http://schemas.microsoft.com/office/powerpoint/2010/main" val="82686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9D143-2B84-3D4C-9879-1F5F94B2B0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E96C31E-1AAD-3B4E-9169-19D9DC1676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5ACFEF-25E7-EE4F-9ECE-9DD08B241002}"/>
              </a:ext>
            </a:extLst>
          </p:cNvPr>
          <p:cNvSpPr>
            <a:spLocks noGrp="1"/>
          </p:cNvSpPr>
          <p:nvPr>
            <p:ph type="dt" sz="half" idx="10"/>
          </p:nvPr>
        </p:nvSpPr>
        <p:spPr/>
        <p:txBody>
          <a:bodyPr/>
          <a:lstStyle/>
          <a:p>
            <a:fld id="{02F5676C-F188-DC44-A1D9-A3CF2BE93125}" type="datetimeFigureOut">
              <a:rPr lang="en-US" smtClean="0"/>
              <a:t>5/6/24</a:t>
            </a:fld>
            <a:endParaRPr lang="en-US"/>
          </a:p>
        </p:txBody>
      </p:sp>
      <p:sp>
        <p:nvSpPr>
          <p:cNvPr id="5" name="Footer Placeholder 4">
            <a:extLst>
              <a:ext uri="{FF2B5EF4-FFF2-40B4-BE49-F238E27FC236}">
                <a16:creationId xmlns:a16="http://schemas.microsoft.com/office/drawing/2014/main" id="{D27BAE25-1093-AC42-AC95-37557B980E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199703-4241-E348-A449-3112CE6D1683}"/>
              </a:ext>
            </a:extLst>
          </p:cNvPr>
          <p:cNvSpPr>
            <a:spLocks noGrp="1"/>
          </p:cNvSpPr>
          <p:nvPr>
            <p:ph type="sldNum" sz="quarter" idx="12"/>
          </p:nvPr>
        </p:nvSpPr>
        <p:spPr/>
        <p:txBody>
          <a:bodyPr/>
          <a:lstStyle/>
          <a:p>
            <a:fld id="{CA3C494B-378F-7F4B-B2E6-13E76B4A69BA}" type="slidenum">
              <a:rPr lang="en-US" smtClean="0"/>
              <a:t>‹#›</a:t>
            </a:fld>
            <a:endParaRPr lang="en-US"/>
          </a:p>
        </p:txBody>
      </p:sp>
    </p:spTree>
    <p:extLst>
      <p:ext uri="{BB962C8B-B14F-4D97-AF65-F5344CB8AC3E}">
        <p14:creationId xmlns:p14="http://schemas.microsoft.com/office/powerpoint/2010/main" val="597126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CD654-4D81-8A49-AF5D-0BBE6D0AC2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7BEFA4-F7FF-F841-8774-0819278E29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80992B-19EC-3C49-9159-539779A9FF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498433-A322-1847-92BD-6CCE6B4DA8CD}"/>
              </a:ext>
            </a:extLst>
          </p:cNvPr>
          <p:cNvSpPr>
            <a:spLocks noGrp="1"/>
          </p:cNvSpPr>
          <p:nvPr>
            <p:ph type="dt" sz="half" idx="10"/>
          </p:nvPr>
        </p:nvSpPr>
        <p:spPr/>
        <p:txBody>
          <a:bodyPr/>
          <a:lstStyle/>
          <a:p>
            <a:fld id="{02F5676C-F188-DC44-A1D9-A3CF2BE93125}" type="datetimeFigureOut">
              <a:rPr lang="en-US" smtClean="0"/>
              <a:t>5/6/24</a:t>
            </a:fld>
            <a:endParaRPr lang="en-US"/>
          </a:p>
        </p:txBody>
      </p:sp>
      <p:sp>
        <p:nvSpPr>
          <p:cNvPr id="6" name="Footer Placeholder 5">
            <a:extLst>
              <a:ext uri="{FF2B5EF4-FFF2-40B4-BE49-F238E27FC236}">
                <a16:creationId xmlns:a16="http://schemas.microsoft.com/office/drawing/2014/main" id="{91069F84-30F4-8746-8C0C-72547CD13B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1CA4AE-2B41-3341-B173-A4260F13A4E3}"/>
              </a:ext>
            </a:extLst>
          </p:cNvPr>
          <p:cNvSpPr>
            <a:spLocks noGrp="1"/>
          </p:cNvSpPr>
          <p:nvPr>
            <p:ph type="sldNum" sz="quarter" idx="12"/>
          </p:nvPr>
        </p:nvSpPr>
        <p:spPr/>
        <p:txBody>
          <a:bodyPr/>
          <a:lstStyle/>
          <a:p>
            <a:fld id="{CA3C494B-378F-7F4B-B2E6-13E76B4A69BA}" type="slidenum">
              <a:rPr lang="en-US" smtClean="0"/>
              <a:t>‹#›</a:t>
            </a:fld>
            <a:endParaRPr lang="en-US"/>
          </a:p>
        </p:txBody>
      </p:sp>
    </p:spTree>
    <p:extLst>
      <p:ext uri="{BB962C8B-B14F-4D97-AF65-F5344CB8AC3E}">
        <p14:creationId xmlns:p14="http://schemas.microsoft.com/office/powerpoint/2010/main" val="1247129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126FE-0AEE-5540-A5E9-84FB45D2F8D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D012C3-1EA1-3946-BFE5-D115CAC2C2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BBDA724-B85C-574C-94C8-81C1CE88F02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8AA764B-BB94-E24C-B8A9-07AB95731A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7BC031-CB46-0847-BEF6-79FDBFAEB63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46AD2E-94C9-9B4C-9FAA-36813D98C0D9}"/>
              </a:ext>
            </a:extLst>
          </p:cNvPr>
          <p:cNvSpPr>
            <a:spLocks noGrp="1"/>
          </p:cNvSpPr>
          <p:nvPr>
            <p:ph type="dt" sz="half" idx="10"/>
          </p:nvPr>
        </p:nvSpPr>
        <p:spPr/>
        <p:txBody>
          <a:bodyPr/>
          <a:lstStyle/>
          <a:p>
            <a:fld id="{02F5676C-F188-DC44-A1D9-A3CF2BE93125}" type="datetimeFigureOut">
              <a:rPr lang="en-US" smtClean="0"/>
              <a:t>5/6/24</a:t>
            </a:fld>
            <a:endParaRPr lang="en-US"/>
          </a:p>
        </p:txBody>
      </p:sp>
      <p:sp>
        <p:nvSpPr>
          <p:cNvPr id="8" name="Footer Placeholder 7">
            <a:extLst>
              <a:ext uri="{FF2B5EF4-FFF2-40B4-BE49-F238E27FC236}">
                <a16:creationId xmlns:a16="http://schemas.microsoft.com/office/drawing/2014/main" id="{14892998-A7DF-4249-B8BE-743F0890A61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3E18C9E-5193-A840-87EA-67D168A3A056}"/>
              </a:ext>
            </a:extLst>
          </p:cNvPr>
          <p:cNvSpPr>
            <a:spLocks noGrp="1"/>
          </p:cNvSpPr>
          <p:nvPr>
            <p:ph type="sldNum" sz="quarter" idx="12"/>
          </p:nvPr>
        </p:nvSpPr>
        <p:spPr/>
        <p:txBody>
          <a:bodyPr/>
          <a:lstStyle/>
          <a:p>
            <a:fld id="{CA3C494B-378F-7F4B-B2E6-13E76B4A69BA}" type="slidenum">
              <a:rPr lang="en-US" smtClean="0"/>
              <a:t>‹#›</a:t>
            </a:fld>
            <a:endParaRPr lang="en-US"/>
          </a:p>
        </p:txBody>
      </p:sp>
    </p:spTree>
    <p:extLst>
      <p:ext uri="{BB962C8B-B14F-4D97-AF65-F5344CB8AC3E}">
        <p14:creationId xmlns:p14="http://schemas.microsoft.com/office/powerpoint/2010/main" val="693831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6A597-2D2D-E54A-BDCF-6200F17D250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7AEBE77-65AB-FE4D-BF87-2A7F05D3C2F5}"/>
              </a:ext>
            </a:extLst>
          </p:cNvPr>
          <p:cNvSpPr>
            <a:spLocks noGrp="1"/>
          </p:cNvSpPr>
          <p:nvPr>
            <p:ph type="dt" sz="half" idx="10"/>
          </p:nvPr>
        </p:nvSpPr>
        <p:spPr/>
        <p:txBody>
          <a:bodyPr/>
          <a:lstStyle/>
          <a:p>
            <a:fld id="{02F5676C-F188-DC44-A1D9-A3CF2BE93125}" type="datetimeFigureOut">
              <a:rPr lang="en-US" smtClean="0"/>
              <a:t>5/6/24</a:t>
            </a:fld>
            <a:endParaRPr lang="en-US"/>
          </a:p>
        </p:txBody>
      </p:sp>
      <p:sp>
        <p:nvSpPr>
          <p:cNvPr id="4" name="Footer Placeholder 3">
            <a:extLst>
              <a:ext uri="{FF2B5EF4-FFF2-40B4-BE49-F238E27FC236}">
                <a16:creationId xmlns:a16="http://schemas.microsoft.com/office/drawing/2014/main" id="{67D94810-99F0-7B49-97AE-B8FC74F047D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9B07D3E-5E9F-D14E-8EAB-B35DC015D9D6}"/>
              </a:ext>
            </a:extLst>
          </p:cNvPr>
          <p:cNvSpPr>
            <a:spLocks noGrp="1"/>
          </p:cNvSpPr>
          <p:nvPr>
            <p:ph type="sldNum" sz="quarter" idx="12"/>
          </p:nvPr>
        </p:nvSpPr>
        <p:spPr/>
        <p:txBody>
          <a:bodyPr/>
          <a:lstStyle/>
          <a:p>
            <a:fld id="{CA3C494B-378F-7F4B-B2E6-13E76B4A69BA}" type="slidenum">
              <a:rPr lang="en-US" smtClean="0"/>
              <a:t>‹#›</a:t>
            </a:fld>
            <a:endParaRPr lang="en-US"/>
          </a:p>
        </p:txBody>
      </p:sp>
    </p:spTree>
    <p:extLst>
      <p:ext uri="{BB962C8B-B14F-4D97-AF65-F5344CB8AC3E}">
        <p14:creationId xmlns:p14="http://schemas.microsoft.com/office/powerpoint/2010/main" val="1476852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B66308-7388-9B41-A851-A7C2DF91F6FA}"/>
              </a:ext>
            </a:extLst>
          </p:cNvPr>
          <p:cNvSpPr>
            <a:spLocks noGrp="1"/>
          </p:cNvSpPr>
          <p:nvPr>
            <p:ph type="dt" sz="half" idx="10"/>
          </p:nvPr>
        </p:nvSpPr>
        <p:spPr/>
        <p:txBody>
          <a:bodyPr/>
          <a:lstStyle/>
          <a:p>
            <a:fld id="{02F5676C-F188-DC44-A1D9-A3CF2BE93125}" type="datetimeFigureOut">
              <a:rPr lang="en-US" smtClean="0"/>
              <a:t>5/6/24</a:t>
            </a:fld>
            <a:endParaRPr lang="en-US"/>
          </a:p>
        </p:txBody>
      </p:sp>
      <p:sp>
        <p:nvSpPr>
          <p:cNvPr id="3" name="Footer Placeholder 2">
            <a:extLst>
              <a:ext uri="{FF2B5EF4-FFF2-40B4-BE49-F238E27FC236}">
                <a16:creationId xmlns:a16="http://schemas.microsoft.com/office/drawing/2014/main" id="{59AD4494-CFB0-1F41-853A-8B7A59AE870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1F80FE6-6947-7349-B969-5C410C9A1665}"/>
              </a:ext>
            </a:extLst>
          </p:cNvPr>
          <p:cNvSpPr>
            <a:spLocks noGrp="1"/>
          </p:cNvSpPr>
          <p:nvPr>
            <p:ph type="sldNum" sz="quarter" idx="12"/>
          </p:nvPr>
        </p:nvSpPr>
        <p:spPr/>
        <p:txBody>
          <a:bodyPr/>
          <a:lstStyle/>
          <a:p>
            <a:fld id="{CA3C494B-378F-7F4B-B2E6-13E76B4A69BA}" type="slidenum">
              <a:rPr lang="en-US" smtClean="0"/>
              <a:t>‹#›</a:t>
            </a:fld>
            <a:endParaRPr lang="en-US"/>
          </a:p>
        </p:txBody>
      </p:sp>
    </p:spTree>
    <p:extLst>
      <p:ext uri="{BB962C8B-B14F-4D97-AF65-F5344CB8AC3E}">
        <p14:creationId xmlns:p14="http://schemas.microsoft.com/office/powerpoint/2010/main" val="1791243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B2C8E-5EFD-4444-90AC-23AB90A210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CF90D2-B20D-1142-82A1-760910C0E2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FDFA349-A5E8-9D46-8090-C8B3C2AEE4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3FC850-9829-EB43-8B3F-C7826ECD095F}"/>
              </a:ext>
            </a:extLst>
          </p:cNvPr>
          <p:cNvSpPr>
            <a:spLocks noGrp="1"/>
          </p:cNvSpPr>
          <p:nvPr>
            <p:ph type="dt" sz="half" idx="10"/>
          </p:nvPr>
        </p:nvSpPr>
        <p:spPr/>
        <p:txBody>
          <a:bodyPr/>
          <a:lstStyle/>
          <a:p>
            <a:fld id="{02F5676C-F188-DC44-A1D9-A3CF2BE93125}" type="datetimeFigureOut">
              <a:rPr lang="en-US" smtClean="0"/>
              <a:t>5/6/24</a:t>
            </a:fld>
            <a:endParaRPr lang="en-US"/>
          </a:p>
        </p:txBody>
      </p:sp>
      <p:sp>
        <p:nvSpPr>
          <p:cNvPr id="6" name="Footer Placeholder 5">
            <a:extLst>
              <a:ext uri="{FF2B5EF4-FFF2-40B4-BE49-F238E27FC236}">
                <a16:creationId xmlns:a16="http://schemas.microsoft.com/office/drawing/2014/main" id="{6CAFC321-6C6E-2A49-8A56-C1968FDB93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B3498B-C8BD-0A46-BAF3-5C71544ED225}"/>
              </a:ext>
            </a:extLst>
          </p:cNvPr>
          <p:cNvSpPr>
            <a:spLocks noGrp="1"/>
          </p:cNvSpPr>
          <p:nvPr>
            <p:ph type="sldNum" sz="quarter" idx="12"/>
          </p:nvPr>
        </p:nvSpPr>
        <p:spPr/>
        <p:txBody>
          <a:bodyPr/>
          <a:lstStyle/>
          <a:p>
            <a:fld id="{CA3C494B-378F-7F4B-B2E6-13E76B4A69BA}" type="slidenum">
              <a:rPr lang="en-US" smtClean="0"/>
              <a:t>‹#›</a:t>
            </a:fld>
            <a:endParaRPr lang="en-US"/>
          </a:p>
        </p:txBody>
      </p:sp>
    </p:spTree>
    <p:extLst>
      <p:ext uri="{BB962C8B-B14F-4D97-AF65-F5344CB8AC3E}">
        <p14:creationId xmlns:p14="http://schemas.microsoft.com/office/powerpoint/2010/main" val="220898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2C5E9-3C61-D547-B3D7-84EFD1737E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5186EAF-0A7F-5444-A6CF-5FD58D07CC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AD170BF-7A8B-C649-A193-310E199F76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369CAB-9891-224B-9051-7C762928BE5E}"/>
              </a:ext>
            </a:extLst>
          </p:cNvPr>
          <p:cNvSpPr>
            <a:spLocks noGrp="1"/>
          </p:cNvSpPr>
          <p:nvPr>
            <p:ph type="dt" sz="half" idx="10"/>
          </p:nvPr>
        </p:nvSpPr>
        <p:spPr/>
        <p:txBody>
          <a:bodyPr/>
          <a:lstStyle/>
          <a:p>
            <a:fld id="{02F5676C-F188-DC44-A1D9-A3CF2BE93125}" type="datetimeFigureOut">
              <a:rPr lang="en-US" smtClean="0"/>
              <a:t>5/6/24</a:t>
            </a:fld>
            <a:endParaRPr lang="en-US"/>
          </a:p>
        </p:txBody>
      </p:sp>
      <p:sp>
        <p:nvSpPr>
          <p:cNvPr id="6" name="Footer Placeholder 5">
            <a:extLst>
              <a:ext uri="{FF2B5EF4-FFF2-40B4-BE49-F238E27FC236}">
                <a16:creationId xmlns:a16="http://schemas.microsoft.com/office/drawing/2014/main" id="{BF92F123-35D8-224B-8397-840DB69091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D2E207-5C9B-B643-89D5-A17EE1E180F4}"/>
              </a:ext>
            </a:extLst>
          </p:cNvPr>
          <p:cNvSpPr>
            <a:spLocks noGrp="1"/>
          </p:cNvSpPr>
          <p:nvPr>
            <p:ph type="sldNum" sz="quarter" idx="12"/>
          </p:nvPr>
        </p:nvSpPr>
        <p:spPr/>
        <p:txBody>
          <a:bodyPr/>
          <a:lstStyle/>
          <a:p>
            <a:fld id="{CA3C494B-378F-7F4B-B2E6-13E76B4A69BA}" type="slidenum">
              <a:rPr lang="en-US" smtClean="0"/>
              <a:t>‹#›</a:t>
            </a:fld>
            <a:endParaRPr lang="en-US"/>
          </a:p>
        </p:txBody>
      </p:sp>
    </p:spTree>
    <p:extLst>
      <p:ext uri="{BB962C8B-B14F-4D97-AF65-F5344CB8AC3E}">
        <p14:creationId xmlns:p14="http://schemas.microsoft.com/office/powerpoint/2010/main" val="2575284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0458D5-B74D-014A-961C-8F164013BD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FE96644-8865-7C4D-8EB6-4189225112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5D31D2-CF35-0E4C-AC78-55D64B9253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F5676C-F188-DC44-A1D9-A3CF2BE93125}" type="datetimeFigureOut">
              <a:rPr lang="en-US" smtClean="0"/>
              <a:t>5/6/24</a:t>
            </a:fld>
            <a:endParaRPr lang="en-US"/>
          </a:p>
        </p:txBody>
      </p:sp>
      <p:sp>
        <p:nvSpPr>
          <p:cNvPr id="5" name="Footer Placeholder 4">
            <a:extLst>
              <a:ext uri="{FF2B5EF4-FFF2-40B4-BE49-F238E27FC236}">
                <a16:creationId xmlns:a16="http://schemas.microsoft.com/office/drawing/2014/main" id="{EFE5FF08-487F-E04C-B9E2-B673C44C53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F8771FE-CC49-D942-AF9F-518E407339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3C494B-378F-7F4B-B2E6-13E76B4A69BA}" type="slidenum">
              <a:rPr lang="en-US" smtClean="0"/>
              <a:t>‹#›</a:t>
            </a:fld>
            <a:endParaRPr lang="en-US"/>
          </a:p>
        </p:txBody>
      </p:sp>
    </p:spTree>
    <p:extLst>
      <p:ext uri="{BB962C8B-B14F-4D97-AF65-F5344CB8AC3E}">
        <p14:creationId xmlns:p14="http://schemas.microsoft.com/office/powerpoint/2010/main" val="3183143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cseweb.ucsd.edu/~dstefan/pubs/stefan:2014:building-plas.pdf" TargetMode="External"/><Relationship Id="rId2" Type="http://schemas.openxmlformats.org/officeDocument/2006/relationships/hyperlink" Target="https://www.scs.stanford.edu/~dm/home/papers/stefan:dclabels.pdf" TargetMode="External"/><Relationship Id="rId1" Type="http://schemas.openxmlformats.org/officeDocument/2006/relationships/slideLayout" Target="../slideLayouts/slideLayout2.xml"/><Relationship Id="rId6" Type="http://schemas.openxmlformats.org/officeDocument/2006/relationships/hyperlink" Target="https://github.com/nuitsjp/AdventureWorks-for-SQLite/blob/master/Source/instawltdb.sql" TargetMode="External"/><Relationship Id="rId5" Type="http://schemas.openxmlformats.org/officeDocument/2006/relationships/hyperlink" Target="https://dl.acm.org/doi/10.1145/2637113.2637115" TargetMode="External"/><Relationship Id="rId4" Type="http://schemas.openxmlformats.org/officeDocument/2006/relationships/hyperlink" Target="https://www.scs.stanford.edu/~dm/home/papers/stefan:lio.pdf"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ACA2EA0-FFD3-42EC-9406-B595015ED9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D5288BCE-665C-472A-8C43-664BCFA31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8762" y="1247775"/>
            <a:ext cx="9144000" cy="3007447"/>
          </a:xfrm>
          <a:prstGeom prst="rect">
            <a:avLst/>
          </a:prstGeom>
          <a:solidFill>
            <a:schemeClr val="bg1"/>
          </a:solidFill>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6325122F-09E1-2549-9153-F6F543C87710}"/>
              </a:ext>
            </a:extLst>
          </p:cNvPr>
          <p:cNvSpPr>
            <a:spLocks noGrp="1"/>
          </p:cNvSpPr>
          <p:nvPr>
            <p:ph type="ctrTitle"/>
          </p:nvPr>
        </p:nvSpPr>
        <p:spPr>
          <a:xfrm>
            <a:off x="1804988" y="1442172"/>
            <a:ext cx="8582025" cy="2177328"/>
          </a:xfrm>
        </p:spPr>
        <p:txBody>
          <a:bodyPr anchor="ctr">
            <a:normAutofit fontScale="90000"/>
          </a:bodyPr>
          <a:lstStyle/>
          <a:p>
            <a:r>
              <a:rPr lang="en-US" sz="6100" dirty="0"/>
              <a:t>Implementing Database Row Level Security using Haskell LIO</a:t>
            </a:r>
          </a:p>
        </p:txBody>
      </p:sp>
      <p:sp>
        <p:nvSpPr>
          <p:cNvPr id="12" name="Rectangle: Rounded Corners 11">
            <a:extLst>
              <a:ext uri="{FF2B5EF4-FFF2-40B4-BE49-F238E27FC236}">
                <a16:creationId xmlns:a16="http://schemas.microsoft.com/office/drawing/2014/main" id="{46C57131-53A7-4C1A-BEA8-25F06A06AD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7872" y="3912322"/>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577AB5C0-3332-C049-943C-4E2991969494}"/>
              </a:ext>
            </a:extLst>
          </p:cNvPr>
          <p:cNvSpPr>
            <a:spLocks noGrp="1"/>
          </p:cNvSpPr>
          <p:nvPr>
            <p:ph type="subTitle" idx="1"/>
          </p:nvPr>
        </p:nvSpPr>
        <p:spPr>
          <a:xfrm>
            <a:off x="2566988" y="3962400"/>
            <a:ext cx="7058025" cy="581025"/>
          </a:xfrm>
        </p:spPr>
        <p:txBody>
          <a:bodyPr anchor="ctr">
            <a:normAutofit/>
          </a:bodyPr>
          <a:lstStyle/>
          <a:p>
            <a:endParaRPr lang="en-US" sz="2800">
              <a:solidFill>
                <a:srgbClr val="FFFFFF"/>
              </a:solidFill>
            </a:endParaRPr>
          </a:p>
        </p:txBody>
      </p:sp>
    </p:spTree>
    <p:extLst>
      <p:ext uri="{BB962C8B-B14F-4D97-AF65-F5344CB8AC3E}">
        <p14:creationId xmlns:p14="http://schemas.microsoft.com/office/powerpoint/2010/main" val="4010735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D46282-2813-8645-84E6-F0C666AE36E7}"/>
              </a:ext>
            </a:extLst>
          </p:cNvPr>
          <p:cNvSpPr>
            <a:spLocks noGrp="1"/>
          </p:cNvSpPr>
          <p:nvPr>
            <p:ph type="title"/>
          </p:nvPr>
        </p:nvSpPr>
        <p:spPr>
          <a:xfrm>
            <a:off x="630936" y="640080"/>
            <a:ext cx="4818888" cy="1481328"/>
          </a:xfrm>
        </p:spPr>
        <p:txBody>
          <a:bodyPr anchor="b">
            <a:normAutofit/>
          </a:bodyPr>
          <a:lstStyle/>
          <a:p>
            <a:r>
              <a:rPr lang="en-US" sz="5400"/>
              <a:t>Files</a:t>
            </a:r>
          </a:p>
        </p:txBody>
      </p:sp>
      <p:sp>
        <p:nvSpPr>
          <p:cNvPr id="12"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BA5DE72-D657-8D43-B5B5-7DBD63F829E0}"/>
              </a:ext>
            </a:extLst>
          </p:cNvPr>
          <p:cNvSpPr>
            <a:spLocks noGrp="1"/>
          </p:cNvSpPr>
          <p:nvPr>
            <p:ph idx="1"/>
          </p:nvPr>
        </p:nvSpPr>
        <p:spPr>
          <a:xfrm>
            <a:off x="630936" y="2660904"/>
            <a:ext cx="4818888" cy="3547872"/>
          </a:xfrm>
        </p:spPr>
        <p:txBody>
          <a:bodyPr anchor="t">
            <a:normAutofit/>
          </a:bodyPr>
          <a:lstStyle/>
          <a:p>
            <a:r>
              <a:rPr lang="en-US" sz="1700"/>
              <a:t>Labels1.hs</a:t>
            </a:r>
          </a:p>
          <a:p>
            <a:r>
              <a:rPr lang="en-US" sz="1700"/>
              <a:t>DataTypes.hs: Contains tables (eg: Customer) represented as “data” types in Haskell where each column is represented as a constructor.</a:t>
            </a:r>
          </a:p>
          <a:p>
            <a:r>
              <a:rPr lang="en-US" sz="1700"/>
              <a:t>DatabaseOperations.hs</a:t>
            </a:r>
          </a:p>
          <a:p>
            <a:r>
              <a:rPr lang="en-US" sz="1700"/>
              <a:t>SecureDatabaseOperations.hs: Extends prev file to define security labels</a:t>
            </a:r>
          </a:p>
          <a:p>
            <a:r>
              <a:rPr lang="en-US" sz="1700"/>
              <a:t>… V2, V3, V4: Extended versions that play around with labels for inserting and deleting rows.</a:t>
            </a:r>
          </a:p>
          <a:p>
            <a:r>
              <a:rPr lang="en-US" sz="1700"/>
              <a:t>Database: AdventureWorksDatabase.db</a:t>
            </a:r>
          </a:p>
          <a:p>
            <a:endParaRPr lang="en-US" sz="1700"/>
          </a:p>
        </p:txBody>
      </p:sp>
      <p:pic>
        <p:nvPicPr>
          <p:cNvPr id="7" name="Picture 6" descr="A screenshot of a computer&#10;&#10;Description automatically generated">
            <a:extLst>
              <a:ext uri="{FF2B5EF4-FFF2-40B4-BE49-F238E27FC236}">
                <a16:creationId xmlns:a16="http://schemas.microsoft.com/office/drawing/2014/main" id="{604C8CE3-10A0-AF43-9B10-38BBE3F4E075}"/>
              </a:ext>
            </a:extLst>
          </p:cNvPr>
          <p:cNvPicPr>
            <a:picLocks noChangeAspect="1"/>
          </p:cNvPicPr>
          <p:nvPr/>
        </p:nvPicPr>
        <p:blipFill>
          <a:blip r:embed="rId2"/>
          <a:stretch>
            <a:fillRect/>
          </a:stretch>
        </p:blipFill>
        <p:spPr>
          <a:xfrm>
            <a:off x="5607812" y="1257300"/>
            <a:ext cx="6426200" cy="4343400"/>
          </a:xfrm>
          <a:prstGeom prst="rect">
            <a:avLst/>
          </a:prstGeom>
        </p:spPr>
      </p:pic>
    </p:spTree>
    <p:extLst>
      <p:ext uri="{BB962C8B-B14F-4D97-AF65-F5344CB8AC3E}">
        <p14:creationId xmlns:p14="http://schemas.microsoft.com/office/powerpoint/2010/main" val="1915805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A4950-E6C0-6F43-83C0-CB78473C7438}"/>
              </a:ext>
            </a:extLst>
          </p:cNvPr>
          <p:cNvSpPr>
            <a:spLocks noGrp="1"/>
          </p:cNvSpPr>
          <p:nvPr>
            <p:ph type="title"/>
          </p:nvPr>
        </p:nvSpPr>
        <p:spPr/>
        <p:txBody>
          <a:bodyPr/>
          <a:lstStyle/>
          <a:p>
            <a:r>
              <a:rPr lang="en-US" dirty="0"/>
              <a:t>Labels1.hs: Constructing </a:t>
            </a:r>
            <a:r>
              <a:rPr lang="en-US" dirty="0" err="1"/>
              <a:t>DCLabels</a:t>
            </a:r>
            <a:r>
              <a:rPr lang="en-US" dirty="0"/>
              <a:t> </a:t>
            </a:r>
          </a:p>
        </p:txBody>
      </p:sp>
      <p:pic>
        <p:nvPicPr>
          <p:cNvPr id="5" name="Content Placeholder 4" descr="A computer code with text&#10;&#10;Description automatically generated with medium confidence">
            <a:extLst>
              <a:ext uri="{FF2B5EF4-FFF2-40B4-BE49-F238E27FC236}">
                <a16:creationId xmlns:a16="http://schemas.microsoft.com/office/drawing/2014/main" id="{680F78BF-7410-DC42-ABBC-95D0EFA26E8E}"/>
              </a:ext>
            </a:extLst>
          </p:cNvPr>
          <p:cNvPicPr>
            <a:picLocks noGrp="1" noChangeAspect="1"/>
          </p:cNvPicPr>
          <p:nvPr>
            <p:ph idx="1"/>
          </p:nvPr>
        </p:nvPicPr>
        <p:blipFill>
          <a:blip r:embed="rId2"/>
          <a:stretch>
            <a:fillRect/>
          </a:stretch>
        </p:blipFill>
        <p:spPr>
          <a:xfrm>
            <a:off x="735818" y="1505515"/>
            <a:ext cx="4489240" cy="2023672"/>
          </a:xfrm>
        </p:spPr>
      </p:pic>
      <p:sp>
        <p:nvSpPr>
          <p:cNvPr id="3" name="TextBox 2">
            <a:extLst>
              <a:ext uri="{FF2B5EF4-FFF2-40B4-BE49-F238E27FC236}">
                <a16:creationId xmlns:a16="http://schemas.microsoft.com/office/drawing/2014/main" id="{9DC24F45-294A-5E48-90E8-F25EEDBACED0}"/>
              </a:ext>
            </a:extLst>
          </p:cNvPr>
          <p:cNvSpPr txBox="1"/>
          <p:nvPr/>
        </p:nvSpPr>
        <p:spPr>
          <a:xfrm>
            <a:off x="1003092" y="3991532"/>
            <a:ext cx="2894351" cy="2308324"/>
          </a:xfrm>
          <a:prstGeom prst="rect">
            <a:avLst/>
          </a:prstGeom>
          <a:noFill/>
        </p:spPr>
        <p:txBody>
          <a:bodyPr wrap="square" rtlCol="0">
            <a:spAutoFit/>
          </a:bodyPr>
          <a:lstStyle/>
          <a:p>
            <a:r>
              <a:rPr lang="en-US" dirty="0"/>
              <a:t>Construct principals and then use these principals to construct </a:t>
            </a:r>
            <a:r>
              <a:rPr lang="en-US" dirty="0" err="1"/>
              <a:t>DCLabels</a:t>
            </a:r>
            <a:endParaRPr lang="en-US" dirty="0"/>
          </a:p>
          <a:p>
            <a:endParaRPr lang="en-US" dirty="0"/>
          </a:p>
          <a:p>
            <a:r>
              <a:rPr lang="en-US" dirty="0"/>
              <a:t>Contains </a:t>
            </a:r>
            <a:r>
              <a:rPr lang="en-US" dirty="0" err="1"/>
              <a:t>DCLabels</a:t>
            </a:r>
            <a:r>
              <a:rPr lang="en-US" dirty="0"/>
              <a:t> (that have been tested) to create roles for the given Adventure Works DB.</a:t>
            </a:r>
          </a:p>
        </p:txBody>
      </p:sp>
      <p:pic>
        <p:nvPicPr>
          <p:cNvPr id="6" name="Picture 5" descr="A computer screen shot of a program&#10;&#10;Description automatically generated">
            <a:extLst>
              <a:ext uri="{FF2B5EF4-FFF2-40B4-BE49-F238E27FC236}">
                <a16:creationId xmlns:a16="http://schemas.microsoft.com/office/drawing/2014/main" id="{936256F9-6385-C243-95A9-BDD4ADAA9B56}"/>
              </a:ext>
            </a:extLst>
          </p:cNvPr>
          <p:cNvPicPr>
            <a:picLocks noChangeAspect="1"/>
          </p:cNvPicPr>
          <p:nvPr/>
        </p:nvPicPr>
        <p:blipFill>
          <a:blip r:embed="rId3"/>
          <a:stretch>
            <a:fillRect/>
          </a:stretch>
        </p:blipFill>
        <p:spPr>
          <a:xfrm>
            <a:off x="5122675" y="1595007"/>
            <a:ext cx="4504796" cy="1868268"/>
          </a:xfrm>
          <a:prstGeom prst="rect">
            <a:avLst/>
          </a:prstGeom>
        </p:spPr>
      </p:pic>
      <p:pic>
        <p:nvPicPr>
          <p:cNvPr id="8" name="Picture 7" descr="A computer screen shot of a program&#10;&#10;Description automatically generated">
            <a:extLst>
              <a:ext uri="{FF2B5EF4-FFF2-40B4-BE49-F238E27FC236}">
                <a16:creationId xmlns:a16="http://schemas.microsoft.com/office/drawing/2014/main" id="{B3D5BA38-1F56-E64B-AABF-5F5A80778142}"/>
              </a:ext>
            </a:extLst>
          </p:cNvPr>
          <p:cNvPicPr>
            <a:picLocks noChangeAspect="1"/>
          </p:cNvPicPr>
          <p:nvPr/>
        </p:nvPicPr>
        <p:blipFill>
          <a:blip r:embed="rId4"/>
          <a:stretch>
            <a:fillRect/>
          </a:stretch>
        </p:blipFill>
        <p:spPr>
          <a:xfrm>
            <a:off x="5122675" y="3767472"/>
            <a:ext cx="4153109" cy="2532384"/>
          </a:xfrm>
          <a:prstGeom prst="rect">
            <a:avLst/>
          </a:prstGeom>
        </p:spPr>
      </p:pic>
    </p:spTree>
    <p:extLst>
      <p:ext uri="{BB962C8B-B14F-4D97-AF65-F5344CB8AC3E}">
        <p14:creationId xmlns:p14="http://schemas.microsoft.com/office/powerpoint/2010/main" val="790667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0">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6095990"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9BEFFD-F4A0-204F-B491-B6E520D15F38}"/>
              </a:ext>
            </a:extLst>
          </p:cNvPr>
          <p:cNvSpPr>
            <a:spLocks noGrp="1"/>
          </p:cNvSpPr>
          <p:nvPr>
            <p:ph type="title"/>
          </p:nvPr>
        </p:nvSpPr>
        <p:spPr>
          <a:xfrm>
            <a:off x="224852" y="649675"/>
            <a:ext cx="5871148" cy="1455528"/>
          </a:xfrm>
        </p:spPr>
        <p:txBody>
          <a:bodyPr vert="horz" lIns="91440" tIns="45720" rIns="91440" bIns="45720" rtlCol="0" anchor="t">
            <a:normAutofit fontScale="90000"/>
          </a:bodyPr>
          <a:lstStyle/>
          <a:p>
            <a:r>
              <a:rPr lang="en-US" dirty="0" err="1">
                <a:solidFill>
                  <a:schemeClr val="bg1"/>
                </a:solidFill>
              </a:rPr>
              <a:t>DataTypes.hs</a:t>
            </a:r>
            <a:r>
              <a:rPr lang="en-US" dirty="0">
                <a:solidFill>
                  <a:schemeClr val="bg1"/>
                </a:solidFill>
              </a:rPr>
              <a:t>: Representing Tables in a DB</a:t>
            </a:r>
          </a:p>
        </p:txBody>
      </p:sp>
      <p:sp>
        <p:nvSpPr>
          <p:cNvPr id="27" name="Rectangle 22">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4650" y="642750"/>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17">
            <a:extLst>
              <a:ext uri="{FF2B5EF4-FFF2-40B4-BE49-F238E27FC236}">
                <a16:creationId xmlns:a16="http://schemas.microsoft.com/office/drawing/2014/main" id="{7EA49B99-B8EE-223D-FD44-D80E50F66CD7}"/>
              </a:ext>
            </a:extLst>
          </p:cNvPr>
          <p:cNvSpPr>
            <a:spLocks noGrp="1"/>
          </p:cNvSpPr>
          <p:nvPr>
            <p:ph idx="1"/>
          </p:nvPr>
        </p:nvSpPr>
        <p:spPr>
          <a:xfrm>
            <a:off x="6739456" y="842111"/>
            <a:ext cx="4813886" cy="1915330"/>
          </a:xfrm>
        </p:spPr>
        <p:txBody>
          <a:bodyPr>
            <a:normAutofit fontScale="70000" lnSpcReduction="20000"/>
          </a:bodyPr>
          <a:lstStyle/>
          <a:p>
            <a:r>
              <a:rPr lang="en-US" sz="1600" dirty="0"/>
              <a:t>Customer table in SQLite represented as data type in Haskell to help us create instances of customer.</a:t>
            </a:r>
          </a:p>
          <a:p>
            <a:r>
              <a:rPr lang="en-US" sz="1600" dirty="0"/>
              <a:t>Each column in the table is now represented as a constructor.</a:t>
            </a:r>
          </a:p>
          <a:p>
            <a:r>
              <a:rPr lang="en-US" sz="1600" dirty="0"/>
              <a:t>Contains show and generic instances for each “data” type.</a:t>
            </a:r>
          </a:p>
          <a:p>
            <a:r>
              <a:rPr lang="en-US" sz="1600" dirty="0"/>
              <a:t>“Generic” allows functions to work on the structure of data.</a:t>
            </a:r>
          </a:p>
          <a:p>
            <a:r>
              <a:rPr lang="en-US" sz="1600" dirty="0"/>
              <a:t>“Show” lets you print the data on console.</a:t>
            </a:r>
          </a:p>
          <a:p>
            <a:r>
              <a:rPr lang="en-US" sz="1600" dirty="0"/>
              <a:t>The Maybe type is used in Haskell for columns that are NULL in SQLite.</a:t>
            </a:r>
          </a:p>
          <a:p>
            <a:r>
              <a:rPr lang="en-US" sz="1600" dirty="0" err="1"/>
              <a:t>Newtype</a:t>
            </a:r>
            <a:r>
              <a:rPr lang="en-US" sz="1600" dirty="0"/>
              <a:t> is used to create a type wrapper for an existing type (String in this case).</a:t>
            </a:r>
          </a:p>
          <a:p>
            <a:endParaRPr lang="en-US" sz="1600" dirty="0"/>
          </a:p>
        </p:txBody>
      </p:sp>
      <p:pic>
        <p:nvPicPr>
          <p:cNvPr id="14" name="Picture 13" descr="A computer screen shot of white text&#10;&#10;Description automatically generated">
            <a:extLst>
              <a:ext uri="{FF2B5EF4-FFF2-40B4-BE49-F238E27FC236}">
                <a16:creationId xmlns:a16="http://schemas.microsoft.com/office/drawing/2014/main" id="{F4ABBD39-5F70-4B46-A33C-9486832A59DC}"/>
              </a:ext>
            </a:extLst>
          </p:cNvPr>
          <p:cNvPicPr>
            <a:picLocks noChangeAspect="1"/>
          </p:cNvPicPr>
          <p:nvPr/>
        </p:nvPicPr>
        <p:blipFill>
          <a:blip r:embed="rId2"/>
          <a:stretch>
            <a:fillRect/>
          </a:stretch>
        </p:blipFill>
        <p:spPr>
          <a:xfrm>
            <a:off x="1155557" y="2675363"/>
            <a:ext cx="4301795" cy="3129555"/>
          </a:xfrm>
          <a:prstGeom prst="rect">
            <a:avLst/>
          </a:prstGeom>
        </p:spPr>
      </p:pic>
      <p:pic>
        <p:nvPicPr>
          <p:cNvPr id="12" name="Content Placeholder 11" descr="A computer screen shot of a code&#10;&#10;Description automatically generated">
            <a:extLst>
              <a:ext uri="{FF2B5EF4-FFF2-40B4-BE49-F238E27FC236}">
                <a16:creationId xmlns:a16="http://schemas.microsoft.com/office/drawing/2014/main" id="{CF051739-9714-F542-907B-9D8AD6062245}"/>
              </a:ext>
            </a:extLst>
          </p:cNvPr>
          <p:cNvPicPr>
            <a:picLocks noChangeAspect="1"/>
          </p:cNvPicPr>
          <p:nvPr/>
        </p:nvPicPr>
        <p:blipFill>
          <a:blip r:embed="rId3"/>
          <a:stretch>
            <a:fillRect/>
          </a:stretch>
        </p:blipFill>
        <p:spPr>
          <a:xfrm>
            <a:off x="6158298" y="3032258"/>
            <a:ext cx="5717788" cy="2415764"/>
          </a:xfrm>
          <a:prstGeom prst="rect">
            <a:avLst/>
          </a:prstGeom>
        </p:spPr>
      </p:pic>
      <p:pic>
        <p:nvPicPr>
          <p:cNvPr id="4" name="Picture 3">
            <a:extLst>
              <a:ext uri="{FF2B5EF4-FFF2-40B4-BE49-F238E27FC236}">
                <a16:creationId xmlns:a16="http://schemas.microsoft.com/office/drawing/2014/main" id="{C6A8DB10-81ED-9344-8C5A-1545D611E52C}"/>
              </a:ext>
            </a:extLst>
          </p:cNvPr>
          <p:cNvPicPr>
            <a:picLocks noChangeAspect="1"/>
          </p:cNvPicPr>
          <p:nvPr/>
        </p:nvPicPr>
        <p:blipFill>
          <a:blip r:embed="rId4"/>
          <a:stretch>
            <a:fillRect/>
          </a:stretch>
        </p:blipFill>
        <p:spPr>
          <a:xfrm>
            <a:off x="6512279" y="5557758"/>
            <a:ext cx="4782651" cy="495284"/>
          </a:xfrm>
          <a:prstGeom prst="rect">
            <a:avLst/>
          </a:prstGeom>
        </p:spPr>
      </p:pic>
    </p:spTree>
    <p:extLst>
      <p:ext uri="{BB962C8B-B14F-4D97-AF65-F5344CB8AC3E}">
        <p14:creationId xmlns:p14="http://schemas.microsoft.com/office/powerpoint/2010/main" val="2894330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5AC1364A-3E3D-4F0D-8776-78AF3A270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9BEFFD-F4A0-204F-B491-B6E520D15F38}"/>
              </a:ext>
            </a:extLst>
          </p:cNvPr>
          <p:cNvSpPr>
            <a:spLocks noGrp="1"/>
          </p:cNvSpPr>
          <p:nvPr>
            <p:ph type="title"/>
          </p:nvPr>
        </p:nvSpPr>
        <p:spPr>
          <a:xfrm>
            <a:off x="4797501" y="329184"/>
            <a:ext cx="6755626" cy="1783080"/>
          </a:xfrm>
        </p:spPr>
        <p:txBody>
          <a:bodyPr anchor="b">
            <a:normAutofit/>
          </a:bodyPr>
          <a:lstStyle/>
          <a:p>
            <a:r>
              <a:rPr lang="en-US" sz="5400"/>
              <a:t>DatabaseOperations.hs: Interfacing with the DB</a:t>
            </a:r>
          </a:p>
        </p:txBody>
      </p:sp>
      <p:pic>
        <p:nvPicPr>
          <p:cNvPr id="11" name="Picture 10" descr="A computer screen with white text&#10;&#10;Description automatically generated">
            <a:extLst>
              <a:ext uri="{FF2B5EF4-FFF2-40B4-BE49-F238E27FC236}">
                <a16:creationId xmlns:a16="http://schemas.microsoft.com/office/drawing/2014/main" id="{EDC1CC93-0C31-3646-A075-FEEADB4851AC}"/>
              </a:ext>
            </a:extLst>
          </p:cNvPr>
          <p:cNvPicPr>
            <a:picLocks noChangeAspect="1"/>
          </p:cNvPicPr>
          <p:nvPr/>
        </p:nvPicPr>
        <p:blipFill>
          <a:blip r:embed="rId2"/>
          <a:stretch>
            <a:fillRect/>
          </a:stretch>
        </p:blipFill>
        <p:spPr>
          <a:xfrm>
            <a:off x="320040" y="639112"/>
            <a:ext cx="4014216" cy="2629311"/>
          </a:xfrm>
          <a:prstGeom prst="rect">
            <a:avLst/>
          </a:prstGeom>
        </p:spPr>
      </p:pic>
      <p:sp>
        <p:nvSpPr>
          <p:cNvPr id="38"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7494"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screenshot of a computer code&#10;&#10;Description automatically generated">
            <a:extLst>
              <a:ext uri="{FF2B5EF4-FFF2-40B4-BE49-F238E27FC236}">
                <a16:creationId xmlns:a16="http://schemas.microsoft.com/office/drawing/2014/main" id="{EA135280-264E-1B40-9DD0-E0A29F1D7C7A}"/>
              </a:ext>
            </a:extLst>
          </p:cNvPr>
          <p:cNvPicPr>
            <a:picLocks noChangeAspect="1"/>
          </p:cNvPicPr>
          <p:nvPr/>
        </p:nvPicPr>
        <p:blipFill>
          <a:blip r:embed="rId3"/>
          <a:stretch>
            <a:fillRect/>
          </a:stretch>
        </p:blipFill>
        <p:spPr>
          <a:xfrm>
            <a:off x="320040" y="3907535"/>
            <a:ext cx="3995928" cy="2110629"/>
          </a:xfrm>
          <a:prstGeom prst="rect">
            <a:avLst/>
          </a:prstGeom>
        </p:spPr>
      </p:pic>
      <p:sp>
        <p:nvSpPr>
          <p:cNvPr id="4" name="Content Placeholder 3">
            <a:extLst>
              <a:ext uri="{FF2B5EF4-FFF2-40B4-BE49-F238E27FC236}">
                <a16:creationId xmlns:a16="http://schemas.microsoft.com/office/drawing/2014/main" id="{B9AECF81-A435-164B-9C3E-13386FB3DD2A}"/>
              </a:ext>
            </a:extLst>
          </p:cNvPr>
          <p:cNvSpPr>
            <a:spLocks noGrp="1"/>
          </p:cNvSpPr>
          <p:nvPr>
            <p:ph idx="1"/>
          </p:nvPr>
        </p:nvSpPr>
        <p:spPr>
          <a:xfrm>
            <a:off x="4797494" y="2706624"/>
            <a:ext cx="6755626" cy="3483864"/>
          </a:xfrm>
        </p:spPr>
        <p:txBody>
          <a:bodyPr>
            <a:normAutofit/>
          </a:bodyPr>
          <a:lstStyle/>
          <a:p>
            <a:r>
              <a:rPr lang="en-US" sz="1500" dirty="0"/>
              <a:t>This defines a module for interacting with DB to manage customer data. It includes functionality to open and manage database connections, convert custom Haskell data types to and from SQL fields, and perform basic database operations such as inserting a customer and fetching or getting all customer records after the insert to print onto screen.</a:t>
            </a:r>
          </a:p>
          <a:p>
            <a:r>
              <a:rPr lang="en-US" sz="1500" dirty="0"/>
              <a:t>Note: &lt;$&gt; (</a:t>
            </a:r>
            <a:r>
              <a:rPr lang="en-US" sz="1500" dirty="0" err="1"/>
              <a:t>fmap</a:t>
            </a:r>
            <a:r>
              <a:rPr lang="en-US" sz="1500" dirty="0"/>
              <a:t>): This operator is used to apply a function to a value wrapped in a functor. In the case of </a:t>
            </a:r>
            <a:r>
              <a:rPr lang="en-US" sz="1500" dirty="0" err="1"/>
              <a:t>fromRow</a:t>
            </a:r>
            <a:r>
              <a:rPr lang="en-US" sz="1500" dirty="0"/>
              <a:t>, Customer &lt;$&gt; field applies the Customer constructor to the first field of the row. Customer here is a constructor expecting multiple arguments, each corresponding to a field in the database.</a:t>
            </a:r>
          </a:p>
          <a:p>
            <a:r>
              <a:rPr lang="en-US" sz="1500" dirty="0"/>
              <a:t>Note: &lt;*&gt;: This operator is used to apply a function that is already in a context (like a partially applied constructor) to more values in that context. After Customer &lt;$&gt; field has applied Customer to the first field, each subsequent &lt;*&gt; field applies the constructor to the next field in the database row.</a:t>
            </a:r>
          </a:p>
          <a:p>
            <a:endParaRPr lang="en-US" sz="1500" dirty="0"/>
          </a:p>
        </p:txBody>
      </p:sp>
    </p:spTree>
    <p:extLst>
      <p:ext uri="{BB962C8B-B14F-4D97-AF65-F5344CB8AC3E}">
        <p14:creationId xmlns:p14="http://schemas.microsoft.com/office/powerpoint/2010/main" val="3695790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1">
            <a:extLst>
              <a:ext uri="{FF2B5EF4-FFF2-40B4-BE49-F238E27FC236}">
                <a16:creationId xmlns:a16="http://schemas.microsoft.com/office/drawing/2014/main" id="{53B475F8-50AE-46A0-9943-B2B63183D5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9BEFFD-F4A0-204F-B491-B6E520D15F38}"/>
              </a:ext>
            </a:extLst>
          </p:cNvPr>
          <p:cNvSpPr>
            <a:spLocks noGrp="1"/>
          </p:cNvSpPr>
          <p:nvPr>
            <p:ph type="title"/>
          </p:nvPr>
        </p:nvSpPr>
        <p:spPr>
          <a:xfrm>
            <a:off x="612648" y="365125"/>
            <a:ext cx="6986015" cy="1776484"/>
          </a:xfrm>
        </p:spPr>
        <p:txBody>
          <a:bodyPr anchor="b">
            <a:normAutofit/>
          </a:bodyPr>
          <a:lstStyle/>
          <a:p>
            <a:r>
              <a:rPr lang="en-US" sz="4200"/>
              <a:t>SecureDatabaseOperations.hs: Implementing Security Policies</a:t>
            </a:r>
          </a:p>
        </p:txBody>
      </p:sp>
      <p:pic>
        <p:nvPicPr>
          <p:cNvPr id="9" name="Picture 8">
            <a:extLst>
              <a:ext uri="{FF2B5EF4-FFF2-40B4-BE49-F238E27FC236}">
                <a16:creationId xmlns:a16="http://schemas.microsoft.com/office/drawing/2014/main" id="{CC79E8D0-5AAE-3A4C-8870-6C0AB6F30369}"/>
              </a:ext>
            </a:extLst>
          </p:cNvPr>
          <p:cNvPicPr>
            <a:picLocks noChangeAspect="1"/>
          </p:cNvPicPr>
          <p:nvPr/>
        </p:nvPicPr>
        <p:blipFill>
          <a:blip r:embed="rId2"/>
          <a:stretch>
            <a:fillRect/>
          </a:stretch>
        </p:blipFill>
        <p:spPr>
          <a:xfrm>
            <a:off x="8211311" y="1024023"/>
            <a:ext cx="3700134" cy="920029"/>
          </a:xfrm>
          <a:prstGeom prst="rect">
            <a:avLst/>
          </a:prstGeom>
        </p:spPr>
      </p:pic>
      <p:sp>
        <p:nvSpPr>
          <p:cNvPr id="34" name="sketch line">
            <a:extLst>
              <a:ext uri="{FF2B5EF4-FFF2-40B4-BE49-F238E27FC236}">
                <a16:creationId xmlns:a16="http://schemas.microsoft.com/office/drawing/2014/main" id="{75F6FDB4-2351-48C2-A863-2364A0234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2315691"/>
            <a:ext cx="4343400" cy="18288"/>
          </a:xfrm>
          <a:custGeom>
            <a:avLst/>
            <a:gdLst>
              <a:gd name="connsiteX0" fmla="*/ 0 w 4343400"/>
              <a:gd name="connsiteY0" fmla="*/ 0 h 18288"/>
              <a:gd name="connsiteX1" fmla="*/ 577052 w 4343400"/>
              <a:gd name="connsiteY1" fmla="*/ 0 h 18288"/>
              <a:gd name="connsiteX2" fmla="*/ 1067235 w 4343400"/>
              <a:gd name="connsiteY2" fmla="*/ 0 h 18288"/>
              <a:gd name="connsiteX3" fmla="*/ 1600853 w 4343400"/>
              <a:gd name="connsiteY3" fmla="*/ 0 h 18288"/>
              <a:gd name="connsiteX4" fmla="*/ 2264773 w 4343400"/>
              <a:gd name="connsiteY4" fmla="*/ 0 h 18288"/>
              <a:gd name="connsiteX5" fmla="*/ 2841825 w 4343400"/>
              <a:gd name="connsiteY5" fmla="*/ 0 h 18288"/>
              <a:gd name="connsiteX6" fmla="*/ 3375442 w 4343400"/>
              <a:gd name="connsiteY6" fmla="*/ 0 h 18288"/>
              <a:gd name="connsiteX7" fmla="*/ 4343400 w 4343400"/>
              <a:gd name="connsiteY7" fmla="*/ 0 h 18288"/>
              <a:gd name="connsiteX8" fmla="*/ 4343400 w 4343400"/>
              <a:gd name="connsiteY8" fmla="*/ 18288 h 18288"/>
              <a:gd name="connsiteX9" fmla="*/ 3722914 w 4343400"/>
              <a:gd name="connsiteY9" fmla="*/ 18288 h 18288"/>
              <a:gd name="connsiteX10" fmla="*/ 3189297 w 4343400"/>
              <a:gd name="connsiteY10" fmla="*/ 18288 h 18288"/>
              <a:gd name="connsiteX11" fmla="*/ 2481943 w 4343400"/>
              <a:gd name="connsiteY11" fmla="*/ 18288 h 18288"/>
              <a:gd name="connsiteX12" fmla="*/ 1904891 w 4343400"/>
              <a:gd name="connsiteY12" fmla="*/ 18288 h 18288"/>
              <a:gd name="connsiteX13" fmla="*/ 1414707 w 4343400"/>
              <a:gd name="connsiteY13" fmla="*/ 18288 h 18288"/>
              <a:gd name="connsiteX14" fmla="*/ 750788 w 4343400"/>
              <a:gd name="connsiteY14" fmla="*/ 18288 h 18288"/>
              <a:gd name="connsiteX15" fmla="*/ 0 w 4343400"/>
              <a:gd name="connsiteY15" fmla="*/ 18288 h 18288"/>
              <a:gd name="connsiteX16" fmla="*/ 0 w 43434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43400" h="18288" fill="none" extrusionOk="0">
                <a:moveTo>
                  <a:pt x="0" y="0"/>
                </a:moveTo>
                <a:cubicBezTo>
                  <a:pt x="233209" y="-19550"/>
                  <a:pt x="330816" y="19068"/>
                  <a:pt x="577052" y="0"/>
                </a:cubicBezTo>
                <a:cubicBezTo>
                  <a:pt x="823288" y="-19068"/>
                  <a:pt x="875077" y="10360"/>
                  <a:pt x="1067235" y="0"/>
                </a:cubicBezTo>
                <a:cubicBezTo>
                  <a:pt x="1259393" y="-10360"/>
                  <a:pt x="1410699" y="2939"/>
                  <a:pt x="1600853" y="0"/>
                </a:cubicBezTo>
                <a:cubicBezTo>
                  <a:pt x="1791007" y="-2939"/>
                  <a:pt x="2101644" y="-26225"/>
                  <a:pt x="2264773" y="0"/>
                </a:cubicBezTo>
                <a:cubicBezTo>
                  <a:pt x="2427902" y="26225"/>
                  <a:pt x="2690426" y="-27726"/>
                  <a:pt x="2841825" y="0"/>
                </a:cubicBezTo>
                <a:cubicBezTo>
                  <a:pt x="2993224" y="27726"/>
                  <a:pt x="3172320" y="-18569"/>
                  <a:pt x="3375442" y="0"/>
                </a:cubicBezTo>
                <a:cubicBezTo>
                  <a:pt x="3578564" y="18569"/>
                  <a:pt x="4003119" y="21909"/>
                  <a:pt x="4343400" y="0"/>
                </a:cubicBezTo>
                <a:cubicBezTo>
                  <a:pt x="4343798" y="7429"/>
                  <a:pt x="4343380" y="10822"/>
                  <a:pt x="4343400" y="18288"/>
                </a:cubicBezTo>
                <a:cubicBezTo>
                  <a:pt x="4109047" y="14709"/>
                  <a:pt x="3996986" y="7919"/>
                  <a:pt x="3722914" y="18288"/>
                </a:cubicBezTo>
                <a:cubicBezTo>
                  <a:pt x="3448842" y="28657"/>
                  <a:pt x="3340973" y="29252"/>
                  <a:pt x="3189297" y="18288"/>
                </a:cubicBezTo>
                <a:cubicBezTo>
                  <a:pt x="3037621" y="7324"/>
                  <a:pt x="2636891" y="-9539"/>
                  <a:pt x="2481943" y="18288"/>
                </a:cubicBezTo>
                <a:cubicBezTo>
                  <a:pt x="2326995" y="46115"/>
                  <a:pt x="2131632" y="740"/>
                  <a:pt x="1904891" y="18288"/>
                </a:cubicBezTo>
                <a:cubicBezTo>
                  <a:pt x="1678150" y="35836"/>
                  <a:pt x="1575362" y="-3381"/>
                  <a:pt x="1414707" y="18288"/>
                </a:cubicBezTo>
                <a:cubicBezTo>
                  <a:pt x="1254052" y="39957"/>
                  <a:pt x="1051093" y="-335"/>
                  <a:pt x="750788" y="18288"/>
                </a:cubicBezTo>
                <a:cubicBezTo>
                  <a:pt x="450483" y="36911"/>
                  <a:pt x="293781" y="22900"/>
                  <a:pt x="0" y="18288"/>
                </a:cubicBezTo>
                <a:cubicBezTo>
                  <a:pt x="-591" y="13205"/>
                  <a:pt x="-663" y="6329"/>
                  <a:pt x="0" y="0"/>
                </a:cubicBezTo>
                <a:close/>
              </a:path>
              <a:path w="4343400" h="18288" stroke="0" extrusionOk="0">
                <a:moveTo>
                  <a:pt x="0" y="0"/>
                </a:moveTo>
                <a:cubicBezTo>
                  <a:pt x="212719" y="-28531"/>
                  <a:pt x="340561" y="-1164"/>
                  <a:pt x="577052" y="0"/>
                </a:cubicBezTo>
                <a:cubicBezTo>
                  <a:pt x="813543" y="1164"/>
                  <a:pt x="866967" y="-9376"/>
                  <a:pt x="1067235" y="0"/>
                </a:cubicBezTo>
                <a:cubicBezTo>
                  <a:pt x="1267503" y="9376"/>
                  <a:pt x="1485778" y="-20470"/>
                  <a:pt x="1774589" y="0"/>
                </a:cubicBezTo>
                <a:cubicBezTo>
                  <a:pt x="2063400" y="20470"/>
                  <a:pt x="2090152" y="-14502"/>
                  <a:pt x="2351641" y="0"/>
                </a:cubicBezTo>
                <a:cubicBezTo>
                  <a:pt x="2613130" y="14502"/>
                  <a:pt x="2802864" y="19125"/>
                  <a:pt x="2928693" y="0"/>
                </a:cubicBezTo>
                <a:cubicBezTo>
                  <a:pt x="3054522" y="-19125"/>
                  <a:pt x="3482611" y="-2038"/>
                  <a:pt x="3636046" y="0"/>
                </a:cubicBezTo>
                <a:cubicBezTo>
                  <a:pt x="3789481" y="2038"/>
                  <a:pt x="4012363" y="973"/>
                  <a:pt x="4343400" y="0"/>
                </a:cubicBezTo>
                <a:cubicBezTo>
                  <a:pt x="4342514" y="5429"/>
                  <a:pt x="4344221" y="14046"/>
                  <a:pt x="4343400" y="18288"/>
                </a:cubicBezTo>
                <a:cubicBezTo>
                  <a:pt x="4078870" y="-6138"/>
                  <a:pt x="4015967" y="29658"/>
                  <a:pt x="3809782" y="18288"/>
                </a:cubicBezTo>
                <a:cubicBezTo>
                  <a:pt x="3603597" y="6918"/>
                  <a:pt x="3495552" y="24439"/>
                  <a:pt x="3189297" y="18288"/>
                </a:cubicBezTo>
                <a:cubicBezTo>
                  <a:pt x="2883042" y="12137"/>
                  <a:pt x="2850610" y="32583"/>
                  <a:pt x="2568811" y="18288"/>
                </a:cubicBezTo>
                <a:cubicBezTo>
                  <a:pt x="2287012" y="3993"/>
                  <a:pt x="2279820" y="23580"/>
                  <a:pt x="1991759" y="18288"/>
                </a:cubicBezTo>
                <a:cubicBezTo>
                  <a:pt x="1703698" y="12996"/>
                  <a:pt x="1616455" y="23157"/>
                  <a:pt x="1284405" y="18288"/>
                </a:cubicBezTo>
                <a:cubicBezTo>
                  <a:pt x="952355" y="13419"/>
                  <a:pt x="783530" y="16053"/>
                  <a:pt x="577052" y="18288"/>
                </a:cubicBezTo>
                <a:cubicBezTo>
                  <a:pt x="370574" y="20523"/>
                  <a:pt x="173929" y="5195"/>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B41D4067-3D09-D146-A4A8-4242E681337B}"/>
              </a:ext>
            </a:extLst>
          </p:cNvPr>
          <p:cNvSpPr>
            <a:spLocks noGrp="1"/>
          </p:cNvSpPr>
          <p:nvPr>
            <p:ph idx="1"/>
          </p:nvPr>
        </p:nvSpPr>
        <p:spPr>
          <a:xfrm>
            <a:off x="612648" y="2504819"/>
            <a:ext cx="6986016" cy="3672144"/>
          </a:xfrm>
        </p:spPr>
        <p:txBody>
          <a:bodyPr>
            <a:normAutofit fontScale="92500" lnSpcReduction="10000"/>
          </a:bodyPr>
          <a:lstStyle/>
          <a:p>
            <a:r>
              <a:rPr lang="en-US" sz="2000" dirty="0"/>
              <a:t>This file defines functions for securely interacting with DB</a:t>
            </a:r>
          </a:p>
          <a:p>
            <a:r>
              <a:rPr lang="en-US" sz="2000" dirty="0"/>
              <a:t>Uses the LIO library to enforce security policies during database operations. </a:t>
            </a:r>
          </a:p>
          <a:p>
            <a:r>
              <a:rPr lang="en-US" sz="2000" dirty="0"/>
              <a:t>Note: Unlike </a:t>
            </a:r>
            <a:r>
              <a:rPr lang="en-US" sz="2000" dirty="0" err="1"/>
              <a:t>DatabaseOperations.hs</a:t>
            </a:r>
            <a:r>
              <a:rPr lang="en-US" sz="2000" dirty="0"/>
              <a:t>, this securely inserts new customer data based on security labels, retrieve all customers, and manage exceptions. </a:t>
            </a:r>
          </a:p>
          <a:p>
            <a:r>
              <a:rPr lang="en-US" sz="2000" dirty="0"/>
              <a:t>Defines a </a:t>
            </a:r>
            <a:r>
              <a:rPr lang="en-US" sz="2000" dirty="0" err="1"/>
              <a:t>customerLabel</a:t>
            </a:r>
            <a:r>
              <a:rPr lang="en-US" sz="2000" dirty="0"/>
              <a:t> based on </a:t>
            </a:r>
            <a:r>
              <a:rPr lang="en-US" sz="2000" dirty="0" err="1"/>
              <a:t>firstName</a:t>
            </a:r>
            <a:r>
              <a:rPr lang="en-US" sz="2000" dirty="0"/>
              <a:t> and </a:t>
            </a:r>
            <a:r>
              <a:rPr lang="en-US" sz="2000" dirty="0" err="1"/>
              <a:t>lastName</a:t>
            </a:r>
            <a:r>
              <a:rPr lang="en-US" sz="2000" dirty="0"/>
              <a:t>.</a:t>
            </a:r>
          </a:p>
          <a:p>
            <a:r>
              <a:rPr lang="en-US" sz="2000" dirty="0"/>
              <a:t>The main function demonstrates inserting a customer into the database while enforcing access controls based on security labels. -This example sets up a label for a user named "John Doe". The label is used to control what data this John Doe can access or modify. </a:t>
            </a:r>
          </a:p>
        </p:txBody>
      </p:sp>
      <p:pic>
        <p:nvPicPr>
          <p:cNvPr id="7" name="Picture 6" descr="A screen shot of a computer code&#10;&#10;Description automatically generated">
            <a:extLst>
              <a:ext uri="{FF2B5EF4-FFF2-40B4-BE49-F238E27FC236}">
                <a16:creationId xmlns:a16="http://schemas.microsoft.com/office/drawing/2014/main" id="{6ED5D38F-FD11-6C46-8F4A-D4CAD429DEE3}"/>
              </a:ext>
            </a:extLst>
          </p:cNvPr>
          <p:cNvPicPr>
            <a:picLocks noChangeAspect="1"/>
          </p:cNvPicPr>
          <p:nvPr/>
        </p:nvPicPr>
        <p:blipFill>
          <a:blip r:embed="rId3"/>
          <a:stretch>
            <a:fillRect/>
          </a:stretch>
        </p:blipFill>
        <p:spPr>
          <a:xfrm>
            <a:off x="8049043" y="2352500"/>
            <a:ext cx="3530309" cy="1800457"/>
          </a:xfrm>
          <a:prstGeom prst="rect">
            <a:avLst/>
          </a:prstGeom>
        </p:spPr>
      </p:pic>
      <p:pic>
        <p:nvPicPr>
          <p:cNvPr id="11" name="Picture 10" descr="A screenshot of a computer code&#10;&#10;Description automatically generated">
            <a:extLst>
              <a:ext uri="{FF2B5EF4-FFF2-40B4-BE49-F238E27FC236}">
                <a16:creationId xmlns:a16="http://schemas.microsoft.com/office/drawing/2014/main" id="{AE11A433-5B30-1D4A-A8E2-1E6148AAD101}"/>
              </a:ext>
            </a:extLst>
          </p:cNvPr>
          <p:cNvPicPr>
            <a:picLocks noChangeAspect="1"/>
          </p:cNvPicPr>
          <p:nvPr/>
        </p:nvPicPr>
        <p:blipFill>
          <a:blip r:embed="rId4"/>
          <a:stretch>
            <a:fillRect/>
          </a:stretch>
        </p:blipFill>
        <p:spPr>
          <a:xfrm>
            <a:off x="7709752" y="4561405"/>
            <a:ext cx="3869600" cy="1615558"/>
          </a:xfrm>
          <a:prstGeom prst="rect">
            <a:avLst/>
          </a:prstGeom>
        </p:spPr>
      </p:pic>
    </p:spTree>
    <p:extLst>
      <p:ext uri="{BB962C8B-B14F-4D97-AF65-F5344CB8AC3E}">
        <p14:creationId xmlns:p14="http://schemas.microsoft.com/office/powerpoint/2010/main" val="1947268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53EB0F-9C92-ED48-B739-E438A7133FDC}"/>
              </a:ext>
            </a:extLst>
          </p:cNvPr>
          <p:cNvSpPr>
            <a:spLocks noGrp="1"/>
          </p:cNvSpPr>
          <p:nvPr>
            <p:ph type="title"/>
          </p:nvPr>
        </p:nvSpPr>
        <p:spPr>
          <a:xfrm>
            <a:off x="638881" y="417576"/>
            <a:ext cx="10909640" cy="1249394"/>
          </a:xfrm>
        </p:spPr>
        <p:txBody>
          <a:bodyPr vert="horz" lIns="91440" tIns="45720" rIns="91440" bIns="45720" rtlCol="0" anchor="ctr">
            <a:normAutofit/>
          </a:bodyPr>
          <a:lstStyle/>
          <a:p>
            <a:pPr algn="ctr"/>
            <a:r>
              <a:rPr lang="en-US" sz="5100" kern="1200">
                <a:solidFill>
                  <a:schemeClr val="tx1"/>
                </a:solidFill>
                <a:latin typeface="+mj-lt"/>
                <a:ea typeface="+mj-ea"/>
                <a:cs typeface="+mj-cs"/>
              </a:rPr>
              <a:t>Running SecureDatabaseOperations.hs</a:t>
            </a:r>
          </a:p>
        </p:txBody>
      </p:sp>
      <p:sp>
        <p:nvSpPr>
          <p:cNvPr id="12"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creen shot of a computer screen&#10;&#10;Description automatically generated">
            <a:extLst>
              <a:ext uri="{FF2B5EF4-FFF2-40B4-BE49-F238E27FC236}">
                <a16:creationId xmlns:a16="http://schemas.microsoft.com/office/drawing/2014/main" id="{122780DE-A4D5-4F48-A556-FA3302C293B9}"/>
              </a:ext>
            </a:extLst>
          </p:cNvPr>
          <p:cNvPicPr>
            <a:picLocks noGrp="1" noChangeAspect="1"/>
          </p:cNvPicPr>
          <p:nvPr>
            <p:ph idx="1"/>
          </p:nvPr>
        </p:nvPicPr>
        <p:blipFill>
          <a:blip r:embed="rId2"/>
          <a:stretch>
            <a:fillRect/>
          </a:stretch>
        </p:blipFill>
        <p:spPr>
          <a:xfrm>
            <a:off x="319265" y="2187497"/>
            <a:ext cx="11548872" cy="2483006"/>
          </a:xfrm>
          <a:prstGeom prst="rect">
            <a:avLst/>
          </a:prstGeom>
        </p:spPr>
      </p:pic>
    </p:spTree>
    <p:extLst>
      <p:ext uri="{BB962C8B-B14F-4D97-AF65-F5344CB8AC3E}">
        <p14:creationId xmlns:p14="http://schemas.microsoft.com/office/powerpoint/2010/main" val="42451056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5AC1364A-3E3D-4F0D-8776-78AF3A270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C24E6E-F118-2A4C-B9C8-62735F099CAB}"/>
              </a:ext>
            </a:extLst>
          </p:cNvPr>
          <p:cNvSpPr>
            <a:spLocks noGrp="1"/>
          </p:cNvSpPr>
          <p:nvPr>
            <p:ph type="title"/>
          </p:nvPr>
        </p:nvSpPr>
        <p:spPr>
          <a:xfrm>
            <a:off x="4797501" y="329184"/>
            <a:ext cx="6755626" cy="1783080"/>
          </a:xfrm>
        </p:spPr>
        <p:txBody>
          <a:bodyPr anchor="b">
            <a:normAutofit/>
          </a:bodyPr>
          <a:lstStyle/>
          <a:p>
            <a:r>
              <a:rPr lang="en-US" sz="4200"/>
              <a:t>Points to Note in SecureDatabaseOperations.hs</a:t>
            </a:r>
          </a:p>
        </p:txBody>
      </p:sp>
      <p:pic>
        <p:nvPicPr>
          <p:cNvPr id="7" name="Picture 6" descr="A white background with red and green text&#10;&#10;Description automatically generated">
            <a:extLst>
              <a:ext uri="{FF2B5EF4-FFF2-40B4-BE49-F238E27FC236}">
                <a16:creationId xmlns:a16="http://schemas.microsoft.com/office/drawing/2014/main" id="{F3BCA943-EF8B-9C45-81E5-E554CB7F7815}"/>
              </a:ext>
            </a:extLst>
          </p:cNvPr>
          <p:cNvPicPr>
            <a:picLocks noChangeAspect="1"/>
          </p:cNvPicPr>
          <p:nvPr/>
        </p:nvPicPr>
        <p:blipFill>
          <a:blip r:embed="rId2"/>
          <a:stretch>
            <a:fillRect/>
          </a:stretch>
        </p:blipFill>
        <p:spPr>
          <a:xfrm>
            <a:off x="320040" y="1965075"/>
            <a:ext cx="4122542" cy="1812416"/>
          </a:xfrm>
          <a:prstGeom prst="rect">
            <a:avLst/>
          </a:prstGeom>
        </p:spPr>
      </p:pic>
      <p:sp>
        <p:nvSpPr>
          <p:cNvPr id="24"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7494"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close-up of a question mark&#10;&#10;Description automatically generated">
            <a:extLst>
              <a:ext uri="{FF2B5EF4-FFF2-40B4-BE49-F238E27FC236}">
                <a16:creationId xmlns:a16="http://schemas.microsoft.com/office/drawing/2014/main" id="{4684AF50-EE4A-F849-8227-5A672AE1A117}"/>
              </a:ext>
            </a:extLst>
          </p:cNvPr>
          <p:cNvPicPr>
            <a:picLocks noChangeAspect="1"/>
          </p:cNvPicPr>
          <p:nvPr/>
        </p:nvPicPr>
        <p:blipFill>
          <a:blip r:embed="rId3"/>
          <a:stretch>
            <a:fillRect/>
          </a:stretch>
        </p:blipFill>
        <p:spPr>
          <a:xfrm>
            <a:off x="383347" y="4389580"/>
            <a:ext cx="3995928" cy="619087"/>
          </a:xfrm>
          <a:prstGeom prst="rect">
            <a:avLst/>
          </a:prstGeom>
        </p:spPr>
      </p:pic>
      <p:sp>
        <p:nvSpPr>
          <p:cNvPr id="5" name="Content Placeholder 4">
            <a:extLst>
              <a:ext uri="{FF2B5EF4-FFF2-40B4-BE49-F238E27FC236}">
                <a16:creationId xmlns:a16="http://schemas.microsoft.com/office/drawing/2014/main" id="{BC7E7E76-F900-784E-9226-D80F70AFFC33}"/>
              </a:ext>
            </a:extLst>
          </p:cNvPr>
          <p:cNvSpPr txBox="1">
            <a:spLocks noGrp="1"/>
          </p:cNvSpPr>
          <p:nvPr>
            <p:ph idx="1"/>
          </p:nvPr>
        </p:nvSpPr>
        <p:spPr>
          <a:xfrm>
            <a:off x="4797494" y="2706624"/>
            <a:ext cx="6755626" cy="3483864"/>
          </a:xfrm>
          <a:prstGeom prst="rect">
            <a:avLst/>
          </a:prstGeom>
        </p:spPr>
        <p:txBody>
          <a:bodyPr rtlCol="0">
            <a:normAutofit lnSpcReduction="10000"/>
          </a:bodyPr>
          <a:lstStyle/>
          <a:p>
            <a:r>
              <a:rPr lang="en-US" sz="2200" dirty="0"/>
              <a:t>I implemented serialization and deserialization in this file.</a:t>
            </a:r>
          </a:p>
          <a:p>
            <a:r>
              <a:rPr lang="en-US" sz="2200" dirty="0"/>
              <a:t>Convert </a:t>
            </a:r>
            <a:r>
              <a:rPr lang="en-US" sz="2200" dirty="0" err="1"/>
              <a:t>DCLabel</a:t>
            </a:r>
            <a:r>
              <a:rPr lang="en-US" sz="2200" dirty="0"/>
              <a:t> types to Strings using the show function to allow storage in db.</a:t>
            </a:r>
          </a:p>
          <a:p>
            <a:r>
              <a:rPr lang="en-US" sz="2200" dirty="0"/>
              <a:t>Convert strings back into </a:t>
            </a:r>
            <a:r>
              <a:rPr lang="en-US" sz="2200" dirty="0" err="1"/>
              <a:t>DCLabel</a:t>
            </a:r>
            <a:r>
              <a:rPr lang="en-US" sz="2200" dirty="0"/>
              <a:t> types using the read function when retrieving. </a:t>
            </a:r>
          </a:p>
          <a:p>
            <a:r>
              <a:rPr lang="en-US" sz="2200" dirty="0"/>
              <a:t>Use of prepared statements: The “?” here in the query represent placeholders used for substitution. </a:t>
            </a:r>
          </a:p>
          <a:p>
            <a:r>
              <a:rPr lang="en-US" sz="2200" dirty="0"/>
              <a:t>Each “?” will be replaced with actual customer values using the </a:t>
            </a:r>
            <a:r>
              <a:rPr lang="en-US" sz="2200" dirty="0" err="1"/>
              <a:t>toField</a:t>
            </a:r>
            <a:r>
              <a:rPr lang="en-US" sz="2200" dirty="0"/>
              <a:t> function.</a:t>
            </a:r>
          </a:p>
        </p:txBody>
      </p:sp>
    </p:spTree>
    <p:extLst>
      <p:ext uri="{BB962C8B-B14F-4D97-AF65-F5344CB8AC3E}">
        <p14:creationId xmlns:p14="http://schemas.microsoft.com/office/powerpoint/2010/main" val="421032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2550BE34-C2B8-49B8-8519-67A8CAD51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Rectangle 23">
            <a:extLst>
              <a:ext uri="{FF2B5EF4-FFF2-40B4-BE49-F238E27FC236}">
                <a16:creationId xmlns:a16="http://schemas.microsoft.com/office/drawing/2014/main" id="{A7457DD9-5A45-400A-AB4B-4B4EDECA2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DF59107-524B-9F4E-A01D-F45F1BA51EC0}"/>
              </a:ext>
            </a:extLst>
          </p:cNvPr>
          <p:cNvSpPr>
            <a:spLocks noGrp="1"/>
          </p:cNvSpPr>
          <p:nvPr>
            <p:ph type="title"/>
          </p:nvPr>
        </p:nvSpPr>
        <p:spPr>
          <a:xfrm>
            <a:off x="1046746" y="586822"/>
            <a:ext cx="3560252" cy="1645920"/>
          </a:xfrm>
        </p:spPr>
        <p:txBody>
          <a:bodyPr>
            <a:normAutofit/>
          </a:bodyPr>
          <a:lstStyle/>
          <a:p>
            <a:r>
              <a:rPr lang="en-US" sz="2200"/>
              <a:t>SecuredatabaseOperations.hs</a:t>
            </a:r>
          </a:p>
        </p:txBody>
      </p:sp>
      <p:sp>
        <p:nvSpPr>
          <p:cNvPr id="26" name="Rectangle 25">
            <a:extLst>
              <a:ext uri="{FF2B5EF4-FFF2-40B4-BE49-F238E27FC236}">
                <a16:creationId xmlns:a16="http://schemas.microsoft.com/office/drawing/2014/main" id="{441CF7D6-A660-431A-B0BB-140A0D55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8" name="Rectangle 27">
            <a:extLst>
              <a:ext uri="{FF2B5EF4-FFF2-40B4-BE49-F238E27FC236}">
                <a16:creationId xmlns:a16="http://schemas.microsoft.com/office/drawing/2014/main" id="{0570A85B-3810-4F95-97B0-CBF4CCDB3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D941DAF0-88FA-D346-97F0-8FAAE93DB6B6}"/>
              </a:ext>
            </a:extLst>
          </p:cNvPr>
          <p:cNvSpPr>
            <a:spLocks noGrp="1"/>
          </p:cNvSpPr>
          <p:nvPr>
            <p:ph idx="1"/>
          </p:nvPr>
        </p:nvSpPr>
        <p:spPr>
          <a:xfrm>
            <a:off x="5351164" y="586822"/>
            <a:ext cx="6002636" cy="1645920"/>
          </a:xfrm>
        </p:spPr>
        <p:txBody>
          <a:bodyPr anchor="ctr">
            <a:normAutofit/>
          </a:bodyPr>
          <a:lstStyle/>
          <a:p>
            <a:r>
              <a:rPr lang="en-US" sz="1800"/>
              <a:t>Use of prepared statements: The “?” here in the query represent placeholders used for substitution. </a:t>
            </a:r>
          </a:p>
          <a:p>
            <a:r>
              <a:rPr lang="en-US" sz="1800"/>
              <a:t>Each “?” will be replaced with actual customer values using the toField function.</a:t>
            </a:r>
          </a:p>
          <a:p>
            <a:endParaRPr lang="en-US" sz="1800"/>
          </a:p>
        </p:txBody>
      </p:sp>
      <p:pic>
        <p:nvPicPr>
          <p:cNvPr id="5" name="Picture 4" descr="A white background with black text&#10;&#10;Description automatically generated">
            <a:extLst>
              <a:ext uri="{FF2B5EF4-FFF2-40B4-BE49-F238E27FC236}">
                <a16:creationId xmlns:a16="http://schemas.microsoft.com/office/drawing/2014/main" id="{A84F484D-061F-E544-885F-BA1A13B91ACE}"/>
              </a:ext>
            </a:extLst>
          </p:cNvPr>
          <p:cNvPicPr>
            <a:picLocks noChangeAspect="1"/>
          </p:cNvPicPr>
          <p:nvPr/>
        </p:nvPicPr>
        <p:blipFill>
          <a:blip r:embed="rId2"/>
          <a:stretch>
            <a:fillRect/>
          </a:stretch>
        </p:blipFill>
        <p:spPr>
          <a:xfrm>
            <a:off x="557784" y="3736319"/>
            <a:ext cx="11164824" cy="1479337"/>
          </a:xfrm>
          <a:prstGeom prst="rect">
            <a:avLst/>
          </a:prstGeom>
        </p:spPr>
      </p:pic>
    </p:spTree>
    <p:extLst>
      <p:ext uri="{BB962C8B-B14F-4D97-AF65-F5344CB8AC3E}">
        <p14:creationId xmlns:p14="http://schemas.microsoft.com/office/powerpoint/2010/main" val="879091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6A1461-6DE2-3B49-BE98-23DD248000FE}"/>
              </a:ext>
            </a:extLst>
          </p:cNvPr>
          <p:cNvSpPr>
            <a:spLocks noGrp="1"/>
          </p:cNvSpPr>
          <p:nvPr>
            <p:ph type="title"/>
          </p:nvPr>
        </p:nvSpPr>
        <p:spPr>
          <a:xfrm>
            <a:off x="6739128" y="638089"/>
            <a:ext cx="4818888" cy="1476801"/>
          </a:xfrm>
        </p:spPr>
        <p:txBody>
          <a:bodyPr anchor="b">
            <a:normAutofit/>
          </a:bodyPr>
          <a:lstStyle/>
          <a:p>
            <a:r>
              <a:rPr lang="en-US" sz="2600"/>
              <a:t>SecureDatabaseOperationV2.hs:</a:t>
            </a:r>
          </a:p>
        </p:txBody>
      </p:sp>
      <p:pic>
        <p:nvPicPr>
          <p:cNvPr id="5" name="Picture 4" descr="A computer screen shot of text&#10;&#10;Description automatically generated">
            <a:extLst>
              <a:ext uri="{FF2B5EF4-FFF2-40B4-BE49-F238E27FC236}">
                <a16:creationId xmlns:a16="http://schemas.microsoft.com/office/drawing/2014/main" id="{22611180-D26B-3D45-83C2-2ED4C5DC65D9}"/>
              </a:ext>
            </a:extLst>
          </p:cNvPr>
          <p:cNvPicPr>
            <a:picLocks noChangeAspect="1"/>
          </p:cNvPicPr>
          <p:nvPr/>
        </p:nvPicPr>
        <p:blipFill>
          <a:blip r:embed="rId2"/>
          <a:stretch>
            <a:fillRect/>
          </a:stretch>
        </p:blipFill>
        <p:spPr>
          <a:xfrm>
            <a:off x="523507" y="1507518"/>
            <a:ext cx="5458968" cy="3439148"/>
          </a:xfrm>
          <a:prstGeom prst="rect">
            <a:avLst/>
          </a:prstGeom>
        </p:spPr>
      </p:pic>
      <p:sp>
        <p:nvSpPr>
          <p:cNvPr id="12"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34B40E8-366D-F948-BC3E-C53A8292BD90}"/>
              </a:ext>
            </a:extLst>
          </p:cNvPr>
          <p:cNvSpPr>
            <a:spLocks noGrp="1"/>
          </p:cNvSpPr>
          <p:nvPr>
            <p:ph idx="1"/>
          </p:nvPr>
        </p:nvSpPr>
        <p:spPr>
          <a:xfrm>
            <a:off x="6739128" y="2664886"/>
            <a:ext cx="4818888" cy="3550789"/>
          </a:xfrm>
        </p:spPr>
        <p:txBody>
          <a:bodyPr anchor="t">
            <a:normAutofit/>
          </a:bodyPr>
          <a:lstStyle/>
          <a:p>
            <a:r>
              <a:rPr lang="en-US" sz="2000"/>
              <a:t>This file extends SecureDatabaseOperations.hs by incorporating specific user roles or labels that dictate access control for different users. </a:t>
            </a:r>
          </a:p>
          <a:p>
            <a:r>
              <a:rPr lang="en-US" sz="2000"/>
              <a:t>This version tests access rights by defining multiple users with varying security labels (such as Admin, regular user, and unauthorized user) and then attempting to insert customers into the database based on these security permissions. </a:t>
            </a:r>
          </a:p>
        </p:txBody>
      </p:sp>
    </p:spTree>
    <p:extLst>
      <p:ext uri="{BB962C8B-B14F-4D97-AF65-F5344CB8AC3E}">
        <p14:creationId xmlns:p14="http://schemas.microsoft.com/office/powerpoint/2010/main" val="2801511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41F85B-B28F-984D-8D76-B409E29E825A}"/>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2600" kern="1200" dirty="0">
                <a:solidFill>
                  <a:schemeClr val="tx1"/>
                </a:solidFill>
                <a:latin typeface="+mj-lt"/>
                <a:ea typeface="+mj-ea"/>
                <a:cs typeface="+mj-cs"/>
              </a:rPr>
              <a:t>Running SecuredatabaseOperationsV2.hs and </a:t>
            </a:r>
            <a:r>
              <a:rPr lang="en-US" sz="2600" kern="1200" dirty="0" err="1">
                <a:solidFill>
                  <a:schemeClr val="tx1"/>
                </a:solidFill>
                <a:latin typeface="+mj-lt"/>
                <a:ea typeface="+mj-ea"/>
                <a:cs typeface="+mj-cs"/>
              </a:rPr>
              <a:t>TestAccess</a:t>
            </a:r>
            <a:r>
              <a:rPr lang="en-US" sz="2600" kern="1200" dirty="0">
                <a:solidFill>
                  <a:schemeClr val="tx1"/>
                </a:solidFill>
                <a:latin typeface="+mj-lt"/>
                <a:ea typeface="+mj-ea"/>
                <a:cs typeface="+mj-cs"/>
              </a:rPr>
              <a:t> function.</a:t>
            </a:r>
          </a:p>
        </p:txBody>
      </p:sp>
      <p:sp>
        <p:nvSpPr>
          <p:cNvPr id="12"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A4EB8B2-4662-D44E-91E2-2F50F6854EEC}"/>
              </a:ext>
            </a:extLst>
          </p:cNvPr>
          <p:cNvSpPr txBox="1"/>
          <p:nvPr/>
        </p:nvSpPr>
        <p:spPr>
          <a:xfrm>
            <a:off x="630936" y="2660904"/>
            <a:ext cx="4818888" cy="3547872"/>
          </a:xfrm>
          <a:prstGeom prst="rect">
            <a:avLst/>
          </a:prstGeom>
        </p:spPr>
        <p:txBody>
          <a:bodyPr vert="horz" lIns="91440" tIns="45720" rIns="91440" bIns="45720" rtlCol="0" anchor="t">
            <a:normAutofit fontScale="92500" lnSpcReduction="10000"/>
          </a:bodyPr>
          <a:lstStyle/>
          <a:p>
            <a:pPr indent="-228600">
              <a:lnSpc>
                <a:spcPct val="90000"/>
              </a:lnSpc>
              <a:spcAft>
                <a:spcPts val="600"/>
              </a:spcAft>
              <a:buFont typeface="Arial" panose="020B0604020202020204" pitchFamily="34" charset="0"/>
              <a:buChar char="•"/>
            </a:pPr>
            <a:r>
              <a:rPr lang="en-US" sz="2000" dirty="0"/>
              <a:t>Message: "Testing access for user: "Admin" %% "Admin" on customer: John"</a:t>
            </a:r>
          </a:p>
          <a:p>
            <a:pPr indent="-228600">
              <a:lnSpc>
                <a:spcPct val="90000"/>
              </a:lnSpc>
              <a:spcAft>
                <a:spcPts val="600"/>
              </a:spcAft>
              <a:buFont typeface="Arial" panose="020B0604020202020204" pitchFamily="34" charset="0"/>
              <a:buChar char="•"/>
            </a:pPr>
            <a:r>
              <a:rPr lang="en-US" sz="2000" dirty="0"/>
              <a:t>Action: Since the "Admin" label  has the highest privileges, it checks for the existence of the customer "John".</a:t>
            </a:r>
          </a:p>
          <a:p>
            <a:pPr indent="-228600">
              <a:lnSpc>
                <a:spcPct val="90000"/>
              </a:lnSpc>
              <a:spcAft>
                <a:spcPts val="600"/>
              </a:spcAft>
              <a:buFont typeface="Arial" panose="020B0604020202020204" pitchFamily="34" charset="0"/>
              <a:buChar char="•"/>
            </a:pPr>
            <a:r>
              <a:rPr lang="en-US" sz="2000" dirty="0"/>
              <a:t>Result: "Customer already exists. Test updating if needed." This implies that the check found an existing customer record for "John", and no insertion was needed.</a:t>
            </a:r>
          </a:p>
          <a:p>
            <a:pPr indent="-228600">
              <a:lnSpc>
                <a:spcPct val="90000"/>
              </a:lnSpc>
              <a:spcAft>
                <a:spcPts val="600"/>
              </a:spcAft>
              <a:buFont typeface="Arial" panose="020B0604020202020204" pitchFamily="34" charset="0"/>
              <a:buChar char="•"/>
            </a:pPr>
            <a:r>
              <a:rPr lang="en-US" sz="2000" dirty="0"/>
              <a:t>Note: The </a:t>
            </a:r>
            <a:r>
              <a:rPr lang="en-US" sz="2000" dirty="0" err="1"/>
              <a:t>testAccess</a:t>
            </a:r>
            <a:r>
              <a:rPr lang="en-US" sz="2000" dirty="0"/>
              <a:t> function tests the ability of users with different security labels to perform database operations on customer records</a:t>
            </a:r>
          </a:p>
          <a:p>
            <a:pPr indent="-228600">
              <a:lnSpc>
                <a:spcPct val="90000"/>
              </a:lnSpc>
              <a:spcAft>
                <a:spcPts val="600"/>
              </a:spcAft>
              <a:buFont typeface="Arial" panose="020B0604020202020204" pitchFamily="34" charset="0"/>
              <a:buChar char="•"/>
            </a:pPr>
            <a:endParaRPr lang="en-US" sz="2000" dirty="0"/>
          </a:p>
        </p:txBody>
      </p:sp>
      <p:pic>
        <p:nvPicPr>
          <p:cNvPr id="4" name="Content Placeholder 3" descr="A screenshot of a computer program&#10;&#10;Description automatically generated">
            <a:extLst>
              <a:ext uri="{FF2B5EF4-FFF2-40B4-BE49-F238E27FC236}">
                <a16:creationId xmlns:a16="http://schemas.microsoft.com/office/drawing/2014/main" id="{57E37770-2EB2-F542-9F5B-7E00C12B5773}"/>
              </a:ext>
            </a:extLst>
          </p:cNvPr>
          <p:cNvPicPr>
            <a:picLocks noGrp="1" noChangeAspect="1"/>
          </p:cNvPicPr>
          <p:nvPr>
            <p:ph idx="1"/>
          </p:nvPr>
        </p:nvPicPr>
        <p:blipFill>
          <a:blip r:embed="rId2"/>
          <a:stretch>
            <a:fillRect/>
          </a:stretch>
        </p:blipFill>
        <p:spPr>
          <a:xfrm>
            <a:off x="5861982" y="460218"/>
            <a:ext cx="5458968" cy="2019817"/>
          </a:xfrm>
          <a:prstGeom prst="rect">
            <a:avLst/>
          </a:prstGeom>
        </p:spPr>
      </p:pic>
      <p:sp>
        <p:nvSpPr>
          <p:cNvPr id="6" name="TextBox 5">
            <a:extLst>
              <a:ext uri="{FF2B5EF4-FFF2-40B4-BE49-F238E27FC236}">
                <a16:creationId xmlns:a16="http://schemas.microsoft.com/office/drawing/2014/main" id="{AEC51F30-1A48-E940-8ED2-97B80C150B65}"/>
              </a:ext>
            </a:extLst>
          </p:cNvPr>
          <p:cNvSpPr txBox="1"/>
          <p:nvPr/>
        </p:nvSpPr>
        <p:spPr>
          <a:xfrm>
            <a:off x="7162800" y="1151467"/>
            <a:ext cx="184731" cy="369332"/>
          </a:xfrm>
          <a:prstGeom prst="rect">
            <a:avLst/>
          </a:prstGeom>
          <a:noFill/>
        </p:spPr>
        <p:txBody>
          <a:bodyPr wrap="none" rtlCol="0">
            <a:spAutoFit/>
          </a:bodyPr>
          <a:lstStyle/>
          <a:p>
            <a:endParaRPr lang="en-US" dirty="0"/>
          </a:p>
        </p:txBody>
      </p:sp>
      <p:pic>
        <p:nvPicPr>
          <p:cNvPr id="8" name="Picture 7" descr="A screenshot of a computer error&#10;&#10;Description automatically generated">
            <a:extLst>
              <a:ext uri="{FF2B5EF4-FFF2-40B4-BE49-F238E27FC236}">
                <a16:creationId xmlns:a16="http://schemas.microsoft.com/office/drawing/2014/main" id="{7A5427F3-3F44-5B4C-B461-758683947570}"/>
              </a:ext>
            </a:extLst>
          </p:cNvPr>
          <p:cNvPicPr>
            <a:picLocks noChangeAspect="1"/>
          </p:cNvPicPr>
          <p:nvPr/>
        </p:nvPicPr>
        <p:blipFill>
          <a:blip r:embed="rId3"/>
          <a:stretch>
            <a:fillRect/>
          </a:stretch>
        </p:blipFill>
        <p:spPr>
          <a:xfrm>
            <a:off x="5746869" y="3281511"/>
            <a:ext cx="6148086" cy="2775012"/>
          </a:xfrm>
          <a:prstGeom prst="rect">
            <a:avLst/>
          </a:prstGeom>
        </p:spPr>
      </p:pic>
    </p:spTree>
    <p:extLst>
      <p:ext uri="{BB962C8B-B14F-4D97-AF65-F5344CB8AC3E}">
        <p14:creationId xmlns:p14="http://schemas.microsoft.com/office/powerpoint/2010/main" val="3198385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269B99-9257-544B-A967-A8C1DCA15584}"/>
              </a:ext>
            </a:extLst>
          </p:cNvPr>
          <p:cNvSpPr>
            <a:spLocks noGrp="1"/>
          </p:cNvSpPr>
          <p:nvPr>
            <p:ph type="title"/>
          </p:nvPr>
        </p:nvSpPr>
        <p:spPr>
          <a:xfrm>
            <a:off x="838200" y="365125"/>
            <a:ext cx="10515600" cy="1325563"/>
          </a:xfrm>
        </p:spPr>
        <p:txBody>
          <a:bodyPr>
            <a:normAutofit/>
          </a:bodyPr>
          <a:lstStyle/>
          <a:p>
            <a:r>
              <a:rPr lang="en-US" sz="5400"/>
              <a:t>What is LIO?</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E89BCF3-75CB-4C4C-9974-AFAAA03056FA}"/>
              </a:ext>
            </a:extLst>
          </p:cNvPr>
          <p:cNvSpPr>
            <a:spLocks noGrp="1"/>
          </p:cNvSpPr>
          <p:nvPr>
            <p:ph idx="1"/>
          </p:nvPr>
        </p:nvSpPr>
        <p:spPr>
          <a:xfrm>
            <a:off x="838200" y="1929384"/>
            <a:ext cx="10515600" cy="4251960"/>
          </a:xfrm>
        </p:spPr>
        <p:txBody>
          <a:bodyPr>
            <a:normAutofit/>
          </a:bodyPr>
          <a:lstStyle/>
          <a:p>
            <a:r>
              <a:rPr lang="en-US" sz="2200" dirty="0"/>
              <a:t>Library for Information Flow Control.</a:t>
            </a:r>
          </a:p>
          <a:p>
            <a:r>
              <a:rPr lang="en-US" sz="2200" dirty="0"/>
              <a:t>Provides a framework where security policies are enforced through the use of labels attached to data and even computation.</a:t>
            </a:r>
          </a:p>
          <a:p>
            <a:r>
              <a:rPr lang="en-US" sz="2200" dirty="0"/>
              <a:t>Used in systems where data security and integrity are critical, such as web servers handling user data, cloud services managing multi-tenant data storage, and any application where data isolation is required, or mutually distrusting parties are involved.</a:t>
            </a:r>
          </a:p>
          <a:p>
            <a:pPr marL="0" indent="0">
              <a:buNone/>
            </a:pPr>
            <a:endParaRPr lang="en-US" sz="2200" dirty="0"/>
          </a:p>
          <a:p>
            <a:endParaRPr lang="en-US" sz="2200" dirty="0"/>
          </a:p>
        </p:txBody>
      </p:sp>
    </p:spTree>
    <p:extLst>
      <p:ext uri="{BB962C8B-B14F-4D97-AF65-F5344CB8AC3E}">
        <p14:creationId xmlns:p14="http://schemas.microsoft.com/office/powerpoint/2010/main" val="1444019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EDB2CE-70B7-2E40-952E-12706CEF7252}"/>
              </a:ext>
            </a:extLst>
          </p:cNvPr>
          <p:cNvSpPr>
            <a:spLocks noGrp="1"/>
          </p:cNvSpPr>
          <p:nvPr>
            <p:ph type="title"/>
          </p:nvPr>
        </p:nvSpPr>
        <p:spPr>
          <a:xfrm>
            <a:off x="630936" y="640080"/>
            <a:ext cx="4818888" cy="1481328"/>
          </a:xfrm>
        </p:spPr>
        <p:txBody>
          <a:bodyPr anchor="b">
            <a:normAutofit/>
          </a:bodyPr>
          <a:lstStyle/>
          <a:p>
            <a:r>
              <a:rPr lang="en-US" sz="2600"/>
              <a:t>SecureDatabaseOperationsV3.hs</a:t>
            </a:r>
          </a:p>
        </p:txBody>
      </p:sp>
      <p:sp>
        <p:nvSpPr>
          <p:cNvPr id="12"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CE44ACE-C4BC-9349-B009-5D758DC8F5BD}"/>
              </a:ext>
            </a:extLst>
          </p:cNvPr>
          <p:cNvSpPr>
            <a:spLocks noGrp="1"/>
          </p:cNvSpPr>
          <p:nvPr>
            <p:ph idx="1"/>
          </p:nvPr>
        </p:nvSpPr>
        <p:spPr>
          <a:xfrm>
            <a:off x="630936" y="2660904"/>
            <a:ext cx="4818888" cy="3547872"/>
          </a:xfrm>
        </p:spPr>
        <p:txBody>
          <a:bodyPr anchor="t">
            <a:normAutofit lnSpcReduction="10000"/>
          </a:bodyPr>
          <a:lstStyle/>
          <a:p>
            <a:r>
              <a:rPr lang="en-US" sz="2000" dirty="0"/>
              <a:t>The previous versions focused on inserting/updating and querying customer data while managing access using </a:t>
            </a:r>
            <a:r>
              <a:rPr lang="en-US" sz="2000" dirty="0" err="1"/>
              <a:t>DClabels</a:t>
            </a:r>
            <a:r>
              <a:rPr lang="en-US" sz="2000" dirty="0"/>
              <a:t>.</a:t>
            </a:r>
          </a:p>
          <a:p>
            <a:r>
              <a:rPr lang="en-US" sz="2000" dirty="0"/>
              <a:t>This extends the </a:t>
            </a:r>
            <a:r>
              <a:rPr lang="en-US" sz="2000" dirty="0" err="1"/>
              <a:t>prev</a:t>
            </a:r>
            <a:r>
              <a:rPr lang="en-US" sz="2000" dirty="0"/>
              <a:t> versions by adding a </a:t>
            </a:r>
            <a:r>
              <a:rPr lang="en-US" sz="2000" dirty="0" err="1"/>
              <a:t>secureDeleteCustomer</a:t>
            </a:r>
            <a:r>
              <a:rPr lang="en-US" sz="2000" dirty="0"/>
              <a:t> function that implements RLS for deleting customer records. </a:t>
            </a:r>
          </a:p>
          <a:p>
            <a:r>
              <a:rPr lang="en-US" sz="2000" dirty="0"/>
              <a:t>It verifies that the security label associated with the current user allows them to delete the specific customer, ensuring that users can only delete records they are authorized to.</a:t>
            </a:r>
          </a:p>
          <a:p>
            <a:endParaRPr lang="en-US" sz="2000" dirty="0"/>
          </a:p>
          <a:p>
            <a:endParaRPr lang="en-US" sz="2000" dirty="0"/>
          </a:p>
        </p:txBody>
      </p:sp>
      <p:pic>
        <p:nvPicPr>
          <p:cNvPr id="5" name="Picture 4" descr="A close-up of a computer code&#10;&#10;Description automatically generated">
            <a:extLst>
              <a:ext uri="{FF2B5EF4-FFF2-40B4-BE49-F238E27FC236}">
                <a16:creationId xmlns:a16="http://schemas.microsoft.com/office/drawing/2014/main" id="{83EB1295-42DC-8849-BAEE-86BF904A9B9C}"/>
              </a:ext>
            </a:extLst>
          </p:cNvPr>
          <p:cNvPicPr>
            <a:picLocks noChangeAspect="1"/>
          </p:cNvPicPr>
          <p:nvPr/>
        </p:nvPicPr>
        <p:blipFill>
          <a:blip r:embed="rId2"/>
          <a:stretch>
            <a:fillRect/>
          </a:stretch>
        </p:blipFill>
        <p:spPr>
          <a:xfrm>
            <a:off x="5817448" y="2660904"/>
            <a:ext cx="5743616" cy="2164038"/>
          </a:xfrm>
          <a:prstGeom prst="rect">
            <a:avLst/>
          </a:prstGeom>
        </p:spPr>
      </p:pic>
    </p:spTree>
    <p:extLst>
      <p:ext uri="{BB962C8B-B14F-4D97-AF65-F5344CB8AC3E}">
        <p14:creationId xmlns:p14="http://schemas.microsoft.com/office/powerpoint/2010/main" val="25803730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46C08-CAA1-4140-A2BC-684FD050A077}"/>
              </a:ext>
            </a:extLst>
          </p:cNvPr>
          <p:cNvSpPr>
            <a:spLocks noGrp="1"/>
          </p:cNvSpPr>
          <p:nvPr>
            <p:ph type="title"/>
          </p:nvPr>
        </p:nvSpPr>
        <p:spPr/>
        <p:txBody>
          <a:bodyPr/>
          <a:lstStyle/>
          <a:p>
            <a:r>
              <a:rPr lang="en-US" dirty="0"/>
              <a:t>Running SecureDatabaseOperationsV3.hs</a:t>
            </a:r>
          </a:p>
        </p:txBody>
      </p:sp>
      <p:pic>
        <p:nvPicPr>
          <p:cNvPr id="5" name="Content Placeholder 4" descr="A computer screen with white text&#10;&#10;Description automatically generated">
            <a:extLst>
              <a:ext uri="{FF2B5EF4-FFF2-40B4-BE49-F238E27FC236}">
                <a16:creationId xmlns:a16="http://schemas.microsoft.com/office/drawing/2014/main" id="{843100E0-B29C-B949-BC48-21B23D822351}"/>
              </a:ext>
            </a:extLst>
          </p:cNvPr>
          <p:cNvPicPr>
            <a:picLocks noGrp="1" noChangeAspect="1"/>
          </p:cNvPicPr>
          <p:nvPr>
            <p:ph idx="1"/>
          </p:nvPr>
        </p:nvPicPr>
        <p:blipFill>
          <a:blip r:embed="rId2"/>
          <a:stretch>
            <a:fillRect/>
          </a:stretch>
        </p:blipFill>
        <p:spPr>
          <a:xfrm>
            <a:off x="786438" y="2082800"/>
            <a:ext cx="8560762" cy="3093244"/>
          </a:xfrm>
        </p:spPr>
      </p:pic>
    </p:spTree>
    <p:extLst>
      <p:ext uri="{BB962C8B-B14F-4D97-AF65-F5344CB8AC3E}">
        <p14:creationId xmlns:p14="http://schemas.microsoft.com/office/powerpoint/2010/main" val="1147850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1">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FA0A55-509A-5B4F-B48C-EADE4F1FDCB6}"/>
              </a:ext>
            </a:extLst>
          </p:cNvPr>
          <p:cNvSpPr>
            <a:spLocks noGrp="1"/>
          </p:cNvSpPr>
          <p:nvPr>
            <p:ph type="title"/>
          </p:nvPr>
        </p:nvSpPr>
        <p:spPr>
          <a:xfrm>
            <a:off x="640080" y="329184"/>
            <a:ext cx="6894576" cy="1783080"/>
          </a:xfrm>
        </p:spPr>
        <p:txBody>
          <a:bodyPr anchor="b">
            <a:normAutofit/>
          </a:bodyPr>
          <a:lstStyle/>
          <a:p>
            <a:r>
              <a:rPr lang="en-US" sz="3800"/>
              <a:t>SecureDatabaseOperationsV4.hs</a:t>
            </a:r>
          </a:p>
        </p:txBody>
      </p:sp>
      <p:sp>
        <p:nvSpPr>
          <p:cNvPr id="17"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0CDB626-C966-1F4D-9278-A54E17D6C4FC}"/>
              </a:ext>
            </a:extLst>
          </p:cNvPr>
          <p:cNvSpPr>
            <a:spLocks noGrp="1"/>
          </p:cNvSpPr>
          <p:nvPr>
            <p:ph idx="1"/>
          </p:nvPr>
        </p:nvSpPr>
        <p:spPr>
          <a:xfrm>
            <a:off x="640080" y="2706624"/>
            <a:ext cx="6894576" cy="3483864"/>
          </a:xfrm>
        </p:spPr>
        <p:txBody>
          <a:bodyPr>
            <a:normAutofit/>
          </a:bodyPr>
          <a:lstStyle/>
          <a:p>
            <a:r>
              <a:rPr lang="en-US" sz="2200" dirty="0"/>
              <a:t>This extends </a:t>
            </a:r>
            <a:r>
              <a:rPr lang="en-US" sz="2200" dirty="0" err="1"/>
              <a:t>prev</a:t>
            </a:r>
            <a:r>
              <a:rPr lang="en-US" sz="2200" dirty="0"/>
              <a:t> version by handling different user roles by explicitly defining and checking against different security labels (</a:t>
            </a:r>
            <a:r>
              <a:rPr lang="en-US" sz="2200" dirty="0" err="1"/>
              <a:t>adminLabel</a:t>
            </a:r>
            <a:r>
              <a:rPr lang="en-US" sz="2200" dirty="0"/>
              <a:t> and </a:t>
            </a:r>
            <a:r>
              <a:rPr lang="en-US" sz="2200" dirty="0" err="1"/>
              <a:t>userLabel</a:t>
            </a:r>
            <a:r>
              <a:rPr lang="en-US" sz="2200" dirty="0"/>
              <a:t>) in the main function. </a:t>
            </a:r>
          </a:p>
          <a:p>
            <a:r>
              <a:rPr lang="en-US" sz="2200" dirty="0"/>
              <a:t>This example shows how different user roles can interact differently aka an admin being allowed to delete customers while a regular user is not.</a:t>
            </a:r>
          </a:p>
          <a:p>
            <a:endParaRPr lang="en-US" sz="2200" dirty="0"/>
          </a:p>
        </p:txBody>
      </p:sp>
      <p:pic>
        <p:nvPicPr>
          <p:cNvPr id="7" name="Picture 6" descr="A computer screen shot of text&#10;&#10;Description automatically generated">
            <a:extLst>
              <a:ext uri="{FF2B5EF4-FFF2-40B4-BE49-F238E27FC236}">
                <a16:creationId xmlns:a16="http://schemas.microsoft.com/office/drawing/2014/main" id="{9EB0F8D7-F9E3-7C40-8FE8-694506357913}"/>
              </a:ext>
            </a:extLst>
          </p:cNvPr>
          <p:cNvPicPr>
            <a:picLocks noChangeAspect="1"/>
          </p:cNvPicPr>
          <p:nvPr/>
        </p:nvPicPr>
        <p:blipFill>
          <a:blip r:embed="rId2"/>
          <a:stretch>
            <a:fillRect/>
          </a:stretch>
        </p:blipFill>
        <p:spPr>
          <a:xfrm>
            <a:off x="7863840" y="1366769"/>
            <a:ext cx="4014216" cy="2043943"/>
          </a:xfrm>
          <a:prstGeom prst="rect">
            <a:avLst/>
          </a:prstGeom>
        </p:spPr>
      </p:pic>
      <p:pic>
        <p:nvPicPr>
          <p:cNvPr id="5" name="Picture 4" descr="A computer code with text&#10;&#10;Description automatically generated">
            <a:extLst>
              <a:ext uri="{FF2B5EF4-FFF2-40B4-BE49-F238E27FC236}">
                <a16:creationId xmlns:a16="http://schemas.microsoft.com/office/drawing/2014/main" id="{CC3323D7-E1E1-854F-88AF-24381A98934A}"/>
              </a:ext>
            </a:extLst>
          </p:cNvPr>
          <p:cNvPicPr>
            <a:picLocks noChangeAspect="1"/>
          </p:cNvPicPr>
          <p:nvPr/>
        </p:nvPicPr>
        <p:blipFill>
          <a:blip r:embed="rId3"/>
          <a:stretch>
            <a:fillRect/>
          </a:stretch>
        </p:blipFill>
        <p:spPr>
          <a:xfrm>
            <a:off x="7863840" y="4114800"/>
            <a:ext cx="3995928" cy="1432142"/>
          </a:xfrm>
          <a:prstGeom prst="rect">
            <a:avLst/>
          </a:prstGeom>
        </p:spPr>
      </p:pic>
    </p:spTree>
    <p:extLst>
      <p:ext uri="{BB962C8B-B14F-4D97-AF65-F5344CB8AC3E}">
        <p14:creationId xmlns:p14="http://schemas.microsoft.com/office/powerpoint/2010/main" val="21916208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B7177-9BFC-7546-848F-5085715778B4}"/>
              </a:ext>
            </a:extLst>
          </p:cNvPr>
          <p:cNvSpPr>
            <a:spLocks noGrp="1"/>
          </p:cNvSpPr>
          <p:nvPr>
            <p:ph type="title"/>
          </p:nvPr>
        </p:nvSpPr>
        <p:spPr/>
        <p:txBody>
          <a:bodyPr/>
          <a:lstStyle/>
          <a:p>
            <a:r>
              <a:rPr lang="en-US" dirty="0"/>
              <a:t>Running SecureDatabaseOperationsV4.hs</a:t>
            </a:r>
          </a:p>
        </p:txBody>
      </p:sp>
      <p:pic>
        <p:nvPicPr>
          <p:cNvPr id="5" name="Content Placeholder 4" descr="A screen shot of a computer&#10;&#10;Description automatically generated">
            <a:extLst>
              <a:ext uri="{FF2B5EF4-FFF2-40B4-BE49-F238E27FC236}">
                <a16:creationId xmlns:a16="http://schemas.microsoft.com/office/drawing/2014/main" id="{6DCE6BB8-D8C0-0D4F-9D7C-AA16C5EC2871}"/>
              </a:ext>
            </a:extLst>
          </p:cNvPr>
          <p:cNvPicPr>
            <a:picLocks noGrp="1" noChangeAspect="1"/>
          </p:cNvPicPr>
          <p:nvPr>
            <p:ph idx="1"/>
          </p:nvPr>
        </p:nvPicPr>
        <p:blipFill>
          <a:blip r:embed="rId2"/>
          <a:stretch>
            <a:fillRect/>
          </a:stretch>
        </p:blipFill>
        <p:spPr>
          <a:xfrm>
            <a:off x="1390650" y="2229644"/>
            <a:ext cx="9410700" cy="3543300"/>
          </a:xfrm>
        </p:spPr>
      </p:pic>
    </p:spTree>
    <p:extLst>
      <p:ext uri="{BB962C8B-B14F-4D97-AF65-F5344CB8AC3E}">
        <p14:creationId xmlns:p14="http://schemas.microsoft.com/office/powerpoint/2010/main" val="15905380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D2C9E-AE81-F44C-832F-2EABF73BADDA}"/>
              </a:ext>
            </a:extLst>
          </p:cNvPr>
          <p:cNvSpPr>
            <a:spLocks noGrp="1"/>
          </p:cNvSpPr>
          <p:nvPr>
            <p:ph type="title"/>
          </p:nvPr>
        </p:nvSpPr>
        <p:spPr>
          <a:xfrm>
            <a:off x="481013" y="3752849"/>
            <a:ext cx="3290887" cy="2452687"/>
          </a:xfrm>
        </p:spPr>
        <p:txBody>
          <a:bodyPr anchor="ctr">
            <a:normAutofit/>
          </a:bodyPr>
          <a:lstStyle/>
          <a:p>
            <a:r>
              <a:rPr lang="en-US" sz="3600"/>
              <a:t>Bugs and Challenges</a:t>
            </a:r>
          </a:p>
        </p:txBody>
      </p:sp>
      <p:pic>
        <p:nvPicPr>
          <p:cNvPr id="5" name="Picture 4" descr="A black screen with white text&#10;&#10;Description automatically generated">
            <a:extLst>
              <a:ext uri="{FF2B5EF4-FFF2-40B4-BE49-F238E27FC236}">
                <a16:creationId xmlns:a16="http://schemas.microsoft.com/office/drawing/2014/main" id="{99D07EFB-FF20-7240-913B-3C90E94382A7}"/>
              </a:ext>
            </a:extLst>
          </p:cNvPr>
          <p:cNvPicPr>
            <a:picLocks noChangeAspect="1"/>
          </p:cNvPicPr>
          <p:nvPr/>
        </p:nvPicPr>
        <p:blipFill rotWithShape="1">
          <a:blip r:embed="rId2"/>
          <a:srcRect r="12929" b="1"/>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24F4294C-83D4-FB40-BE47-62E1D7F70989}"/>
              </a:ext>
            </a:extLst>
          </p:cNvPr>
          <p:cNvSpPr>
            <a:spLocks noGrp="1"/>
          </p:cNvSpPr>
          <p:nvPr>
            <p:ph idx="1"/>
          </p:nvPr>
        </p:nvSpPr>
        <p:spPr>
          <a:xfrm>
            <a:off x="4223982" y="3752850"/>
            <a:ext cx="7485413" cy="2452687"/>
          </a:xfrm>
        </p:spPr>
        <p:txBody>
          <a:bodyPr anchor="ctr">
            <a:normAutofit/>
          </a:bodyPr>
          <a:lstStyle/>
          <a:p>
            <a:r>
              <a:rPr lang="en-US" sz="1800" dirty="0"/>
              <a:t>UTF Encodings</a:t>
            </a:r>
          </a:p>
          <a:p>
            <a:r>
              <a:rPr lang="en-US" sz="1800" dirty="0"/>
              <a:t>Constructing labels</a:t>
            </a:r>
          </a:p>
          <a:p>
            <a:r>
              <a:rPr lang="en-US" sz="1800" dirty="0"/>
              <a:t>Interfacing with </a:t>
            </a:r>
            <a:r>
              <a:rPr lang="en-US" sz="1800" dirty="0" err="1"/>
              <a:t>Sqlite</a:t>
            </a:r>
            <a:r>
              <a:rPr lang="en-US" sz="1800" dirty="0"/>
              <a:t> DB</a:t>
            </a:r>
          </a:p>
          <a:p>
            <a:endParaRPr lang="en-US" sz="1800" dirty="0"/>
          </a:p>
        </p:txBody>
      </p:sp>
    </p:spTree>
    <p:extLst>
      <p:ext uri="{BB962C8B-B14F-4D97-AF65-F5344CB8AC3E}">
        <p14:creationId xmlns:p14="http://schemas.microsoft.com/office/powerpoint/2010/main" val="36733609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74811-26F0-574B-A5F6-947ECE46BDF4}"/>
              </a:ext>
            </a:extLst>
          </p:cNvPr>
          <p:cNvSpPr>
            <a:spLocks noGrp="1"/>
          </p:cNvSpPr>
          <p:nvPr>
            <p:ph type="title"/>
          </p:nvPr>
        </p:nvSpPr>
        <p:spPr/>
        <p:txBody>
          <a:bodyPr/>
          <a:lstStyle/>
          <a:p>
            <a:r>
              <a:rPr lang="en-US" dirty="0"/>
              <a:t>Challenges</a:t>
            </a:r>
          </a:p>
        </p:txBody>
      </p:sp>
      <p:sp>
        <p:nvSpPr>
          <p:cNvPr id="3" name="Content Placeholder 2">
            <a:extLst>
              <a:ext uri="{FF2B5EF4-FFF2-40B4-BE49-F238E27FC236}">
                <a16:creationId xmlns:a16="http://schemas.microsoft.com/office/drawing/2014/main" id="{87F03784-C955-1643-AEA7-091AE0F817F2}"/>
              </a:ext>
            </a:extLst>
          </p:cNvPr>
          <p:cNvSpPr>
            <a:spLocks noGrp="1"/>
          </p:cNvSpPr>
          <p:nvPr>
            <p:ph idx="1"/>
          </p:nvPr>
        </p:nvSpPr>
        <p:spPr/>
        <p:txBody>
          <a:bodyPr/>
          <a:lstStyle/>
          <a:p>
            <a:r>
              <a:rPr lang="en-US" dirty="0"/>
              <a:t>Haskell’s LIO library was new to me so implementation bugs were a part of this project.</a:t>
            </a:r>
          </a:p>
          <a:p>
            <a:r>
              <a:rPr lang="en-US" dirty="0"/>
              <a:t>Interfacing with SQLite introduced me to newer concepts like going from Haskell to SQLite types and vice versa.</a:t>
            </a:r>
          </a:p>
          <a:p>
            <a:r>
              <a:rPr lang="en-US" dirty="0"/>
              <a:t>If you load and run the files in the Haskell interpreter, it shows a warning saying </a:t>
            </a:r>
            <a:r>
              <a:rPr lang="en-US" dirty="0" err="1"/>
              <a:t>NewType</a:t>
            </a:r>
            <a:r>
              <a:rPr lang="en-US" dirty="0"/>
              <a:t> deriving isn’t allowed in Safe Haskell. This is due to the </a:t>
            </a:r>
            <a:r>
              <a:rPr lang="en-US" dirty="0" err="1"/>
              <a:t>newtype</a:t>
            </a:r>
            <a:r>
              <a:rPr lang="en-US" dirty="0"/>
              <a:t> wrapper for </a:t>
            </a:r>
            <a:r>
              <a:rPr lang="en-US" dirty="0" err="1"/>
              <a:t>customerRowGuid</a:t>
            </a:r>
            <a:r>
              <a:rPr lang="en-US" dirty="0"/>
              <a:t> mentioned in the </a:t>
            </a:r>
            <a:r>
              <a:rPr lang="en-US" dirty="0" err="1"/>
              <a:t>DataTypes.hs</a:t>
            </a:r>
            <a:r>
              <a:rPr lang="en-US" dirty="0"/>
              <a:t> file.</a:t>
            </a:r>
          </a:p>
          <a:p>
            <a:r>
              <a:rPr lang="en-US" dirty="0"/>
              <a:t>While I am comparing labels, I am not tracking the source of information. I just assume that the database is from a “trusted user”</a:t>
            </a:r>
          </a:p>
        </p:txBody>
      </p:sp>
    </p:spTree>
    <p:extLst>
      <p:ext uri="{BB962C8B-B14F-4D97-AF65-F5344CB8AC3E}">
        <p14:creationId xmlns:p14="http://schemas.microsoft.com/office/powerpoint/2010/main" val="5859825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F7E7F-CCA5-DA49-8411-538D9AAEFAF0}"/>
              </a:ext>
            </a:extLst>
          </p:cNvPr>
          <p:cNvSpPr>
            <a:spLocks noGrp="1"/>
          </p:cNvSpPr>
          <p:nvPr>
            <p:ph type="title"/>
          </p:nvPr>
        </p:nvSpPr>
        <p:spPr/>
        <p:txBody>
          <a:bodyPr/>
          <a:lstStyle/>
          <a:p>
            <a:r>
              <a:rPr lang="en-US" dirty="0"/>
              <a:t>Future Work</a:t>
            </a:r>
          </a:p>
        </p:txBody>
      </p:sp>
      <p:sp>
        <p:nvSpPr>
          <p:cNvPr id="3" name="Content Placeholder 2">
            <a:extLst>
              <a:ext uri="{FF2B5EF4-FFF2-40B4-BE49-F238E27FC236}">
                <a16:creationId xmlns:a16="http://schemas.microsoft.com/office/drawing/2014/main" id="{EB9B36E9-B851-8B4B-801C-69776A5CF6CD}"/>
              </a:ext>
            </a:extLst>
          </p:cNvPr>
          <p:cNvSpPr>
            <a:spLocks noGrp="1"/>
          </p:cNvSpPr>
          <p:nvPr>
            <p:ph idx="1"/>
          </p:nvPr>
        </p:nvSpPr>
        <p:spPr/>
        <p:txBody>
          <a:bodyPr/>
          <a:lstStyle/>
          <a:p>
            <a:r>
              <a:rPr lang="en-US" dirty="0"/>
              <a:t>Although RLS is implemented it is done on a minimal scale, particularly only on the Customer table in this database. I would like to use some of the roles aka permit labels I have defined in the Labels1.hs file to incorporate this for the entire DBMS and then generalize this  to apply to any DBMS.</a:t>
            </a:r>
          </a:p>
          <a:p>
            <a:r>
              <a:rPr lang="en-US" dirty="0"/>
              <a:t>I would also like to work on implementing property-based testing using Haskell’s </a:t>
            </a:r>
            <a:r>
              <a:rPr lang="en-US" dirty="0" err="1"/>
              <a:t>QuickCheck</a:t>
            </a:r>
            <a:r>
              <a:rPr lang="en-US" dirty="0"/>
              <a:t> library. </a:t>
            </a:r>
          </a:p>
        </p:txBody>
      </p:sp>
    </p:spTree>
    <p:extLst>
      <p:ext uri="{BB962C8B-B14F-4D97-AF65-F5344CB8AC3E}">
        <p14:creationId xmlns:p14="http://schemas.microsoft.com/office/powerpoint/2010/main" val="11684740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22911-42DA-B844-8185-DC656F71109C}"/>
              </a:ext>
            </a:extLst>
          </p:cNvPr>
          <p:cNvSpPr>
            <a:spLocks noGrp="1"/>
          </p:cNvSpPr>
          <p:nvPr>
            <p:ph type="title"/>
          </p:nvPr>
        </p:nvSpPr>
        <p:spPr/>
        <p:txBody>
          <a:bodyPr/>
          <a:lstStyle/>
          <a:p>
            <a:r>
              <a:rPr lang="en-US" dirty="0"/>
              <a:t>Inspired by</a:t>
            </a:r>
          </a:p>
        </p:txBody>
      </p:sp>
      <p:sp>
        <p:nvSpPr>
          <p:cNvPr id="3" name="Content Placeholder 2">
            <a:extLst>
              <a:ext uri="{FF2B5EF4-FFF2-40B4-BE49-F238E27FC236}">
                <a16:creationId xmlns:a16="http://schemas.microsoft.com/office/drawing/2014/main" id="{2871193D-FF8E-A644-BA80-7391E39944A0}"/>
              </a:ext>
            </a:extLst>
          </p:cNvPr>
          <p:cNvSpPr>
            <a:spLocks noGrp="1"/>
          </p:cNvSpPr>
          <p:nvPr>
            <p:ph idx="1"/>
          </p:nvPr>
        </p:nvSpPr>
        <p:spPr>
          <a:xfrm>
            <a:off x="1150374" y="1825625"/>
            <a:ext cx="10203426" cy="3985240"/>
          </a:xfrm>
        </p:spPr>
        <p:txBody>
          <a:bodyPr/>
          <a:lstStyle/>
          <a:p>
            <a:r>
              <a:rPr lang="en-US" dirty="0">
                <a:hlinkClick r:id="rId2"/>
              </a:rPr>
              <a:t>https://www.scs.stanford.edu/~dm/home/papers/stefan:dclabels.pdf</a:t>
            </a:r>
            <a:endParaRPr lang="en-US" dirty="0"/>
          </a:p>
          <a:p>
            <a:r>
              <a:rPr lang="en-US" dirty="0">
                <a:hlinkClick r:id="rId3"/>
              </a:rPr>
              <a:t>https://cseweb.ucsd.edu/~dstefan/pubs/stefan:2014:building-plas.pdf</a:t>
            </a:r>
            <a:endParaRPr lang="en-US" dirty="0"/>
          </a:p>
          <a:p>
            <a:r>
              <a:rPr lang="en-US" dirty="0">
                <a:hlinkClick r:id="rId4"/>
              </a:rPr>
              <a:t>https://www.scs.stanford.edu/~dm/home/papers/stefan:lio.pdf</a:t>
            </a:r>
            <a:endParaRPr lang="en-US" dirty="0"/>
          </a:p>
          <a:p>
            <a:r>
              <a:rPr lang="en-US" dirty="0">
                <a:hlinkClick r:id="rId5"/>
              </a:rPr>
              <a:t>https://dl.acm.org/doi/10.1145/2637113.2637115</a:t>
            </a:r>
            <a:endParaRPr lang="en-US" dirty="0"/>
          </a:p>
          <a:p>
            <a:r>
              <a:rPr lang="en-US" dirty="0"/>
              <a:t>Database: </a:t>
            </a:r>
            <a:r>
              <a:rPr lang="en-US" dirty="0">
                <a:hlinkClick r:id="rId6"/>
              </a:rPr>
              <a:t>https://github.com/nuitsjp/AdventureWorks-for-SQLite/blob/master/Source/instawltdb.sql</a:t>
            </a:r>
            <a:endParaRPr lang="en-US" dirty="0"/>
          </a:p>
          <a:p>
            <a:endParaRPr lang="en-US" dirty="0"/>
          </a:p>
          <a:p>
            <a:endParaRPr lang="en-US" dirty="0"/>
          </a:p>
        </p:txBody>
      </p:sp>
    </p:spTree>
    <p:extLst>
      <p:ext uri="{BB962C8B-B14F-4D97-AF65-F5344CB8AC3E}">
        <p14:creationId xmlns:p14="http://schemas.microsoft.com/office/powerpoint/2010/main" val="11507209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E22911-42DA-B844-8185-DC656F71109C}"/>
              </a:ext>
            </a:extLst>
          </p:cNvPr>
          <p:cNvSpPr>
            <a:spLocks noGrp="1"/>
          </p:cNvSpPr>
          <p:nvPr>
            <p:ph type="title"/>
          </p:nvPr>
        </p:nvSpPr>
        <p:spPr>
          <a:xfrm>
            <a:off x="841248" y="548640"/>
            <a:ext cx="3600860" cy="5431536"/>
          </a:xfrm>
        </p:spPr>
        <p:txBody>
          <a:bodyPr>
            <a:normAutofit/>
          </a:bodyPr>
          <a:lstStyle/>
          <a:p>
            <a:r>
              <a:rPr lang="en-US" sz="5400"/>
              <a:t>Conclusion</a:t>
            </a:r>
          </a:p>
        </p:txBody>
      </p:sp>
      <p:sp>
        <p:nvSpPr>
          <p:cNvPr id="13"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871193D-FF8E-A644-BA80-7391E39944A0}"/>
              </a:ext>
            </a:extLst>
          </p:cNvPr>
          <p:cNvSpPr>
            <a:spLocks noGrp="1"/>
          </p:cNvSpPr>
          <p:nvPr>
            <p:ph idx="1"/>
          </p:nvPr>
        </p:nvSpPr>
        <p:spPr>
          <a:xfrm>
            <a:off x="5126418" y="552091"/>
            <a:ext cx="6224335" cy="5431536"/>
          </a:xfrm>
        </p:spPr>
        <p:txBody>
          <a:bodyPr anchor="ctr">
            <a:normAutofit/>
          </a:bodyPr>
          <a:lstStyle/>
          <a:p>
            <a:r>
              <a:rPr lang="en-US" sz="2200" dirty="0"/>
              <a:t>LIO provides a great framework to enforce security policies</a:t>
            </a:r>
          </a:p>
          <a:p>
            <a:r>
              <a:rPr lang="en-US" sz="2200" dirty="0"/>
              <a:t>Haskell’s fine-grained control and expressive type system makes it a great fit, in combination with LIO, to implement RLS for a DBMS.</a:t>
            </a:r>
          </a:p>
          <a:p>
            <a:endParaRPr lang="en-US" sz="2200" dirty="0"/>
          </a:p>
        </p:txBody>
      </p:sp>
    </p:spTree>
    <p:extLst>
      <p:ext uri="{BB962C8B-B14F-4D97-AF65-F5344CB8AC3E}">
        <p14:creationId xmlns:p14="http://schemas.microsoft.com/office/powerpoint/2010/main" val="1975538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269B99-9257-544B-A967-A8C1DCA15584}"/>
              </a:ext>
            </a:extLst>
          </p:cNvPr>
          <p:cNvSpPr>
            <a:spLocks noGrp="1"/>
          </p:cNvSpPr>
          <p:nvPr>
            <p:ph type="title"/>
          </p:nvPr>
        </p:nvSpPr>
        <p:spPr>
          <a:xfrm>
            <a:off x="838200" y="365125"/>
            <a:ext cx="10515600" cy="1325563"/>
          </a:xfrm>
        </p:spPr>
        <p:txBody>
          <a:bodyPr>
            <a:normAutofit/>
          </a:bodyPr>
          <a:lstStyle/>
          <a:p>
            <a:r>
              <a:rPr lang="en-US" sz="5400"/>
              <a:t>Advantages of LIO</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E89BCF3-75CB-4C4C-9974-AFAAA03056FA}"/>
              </a:ext>
            </a:extLst>
          </p:cNvPr>
          <p:cNvSpPr>
            <a:spLocks noGrp="1"/>
          </p:cNvSpPr>
          <p:nvPr>
            <p:ph idx="1"/>
          </p:nvPr>
        </p:nvSpPr>
        <p:spPr>
          <a:xfrm>
            <a:off x="838200" y="1929384"/>
            <a:ext cx="10515600" cy="4251960"/>
          </a:xfrm>
        </p:spPr>
        <p:txBody>
          <a:bodyPr>
            <a:normAutofit/>
          </a:bodyPr>
          <a:lstStyle/>
          <a:p>
            <a:pPr marL="0" indent="0">
              <a:buNone/>
            </a:pPr>
            <a:endParaRPr lang="en-US" sz="2200" dirty="0"/>
          </a:p>
          <a:p>
            <a:r>
              <a:rPr lang="en-US" sz="2200" dirty="0"/>
              <a:t>Security guarantees through enforcing policies.</a:t>
            </a:r>
          </a:p>
          <a:p>
            <a:r>
              <a:rPr lang="en-US" sz="2200" dirty="0"/>
              <a:t>Flexibility to create labels and their components secrecy %% integrity.</a:t>
            </a:r>
          </a:p>
          <a:p>
            <a:r>
              <a:rPr lang="en-US" sz="2200" dirty="0"/>
              <a:t>Comparing labels using the infix operator “`</a:t>
            </a:r>
            <a:r>
              <a:rPr lang="en-US" sz="2200" dirty="0" err="1"/>
              <a:t>canFlowTo</a:t>
            </a:r>
            <a:r>
              <a:rPr lang="en-US" sz="2200" dirty="0"/>
              <a:t>`”.</a:t>
            </a:r>
          </a:p>
          <a:p>
            <a:r>
              <a:rPr lang="en-US" sz="2200" dirty="0"/>
              <a:t>Easy Integration into Haskell Code.</a:t>
            </a:r>
          </a:p>
        </p:txBody>
      </p:sp>
    </p:spTree>
    <p:extLst>
      <p:ext uri="{BB962C8B-B14F-4D97-AF65-F5344CB8AC3E}">
        <p14:creationId xmlns:p14="http://schemas.microsoft.com/office/powerpoint/2010/main" val="26132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AA39D5-BD34-3C4B-8EC7-E41184705D3A}"/>
              </a:ext>
            </a:extLst>
          </p:cNvPr>
          <p:cNvSpPr>
            <a:spLocks noGrp="1"/>
          </p:cNvSpPr>
          <p:nvPr>
            <p:ph type="title"/>
          </p:nvPr>
        </p:nvSpPr>
        <p:spPr>
          <a:xfrm>
            <a:off x="838200" y="365125"/>
            <a:ext cx="10515600" cy="1325563"/>
          </a:xfrm>
        </p:spPr>
        <p:txBody>
          <a:bodyPr>
            <a:normAutofit/>
          </a:bodyPr>
          <a:lstStyle/>
          <a:p>
            <a:r>
              <a:rPr lang="en-US" sz="5400"/>
              <a:t>DCLabels</a:t>
            </a:r>
          </a:p>
        </p:txBody>
      </p:sp>
      <p:sp>
        <p:nvSpPr>
          <p:cNvPr id="1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CCFD16C-CA8F-4045-AD33-C0E44DA3794C}"/>
              </a:ext>
            </a:extLst>
          </p:cNvPr>
          <p:cNvSpPr>
            <a:spLocks noGrp="1"/>
          </p:cNvSpPr>
          <p:nvPr>
            <p:ph idx="1"/>
          </p:nvPr>
        </p:nvSpPr>
        <p:spPr>
          <a:xfrm>
            <a:off x="838200" y="1929384"/>
            <a:ext cx="10515600" cy="4251960"/>
          </a:xfrm>
        </p:spPr>
        <p:txBody>
          <a:bodyPr>
            <a:normAutofit/>
          </a:bodyPr>
          <a:lstStyle/>
          <a:p>
            <a:r>
              <a:rPr lang="en-US" sz="2200" dirty="0"/>
              <a:t>Secrecy %% Integrity</a:t>
            </a:r>
          </a:p>
          <a:p>
            <a:r>
              <a:rPr lang="en-US" sz="2200" dirty="0"/>
              <a:t>Who can read data v/s who can modify data</a:t>
            </a:r>
          </a:p>
          <a:p>
            <a:r>
              <a:rPr lang="en-US" sz="2200" dirty="0"/>
              <a:t>Have a lattice structure</a:t>
            </a:r>
          </a:p>
          <a:p>
            <a:r>
              <a:rPr lang="en-US" sz="2200" dirty="0"/>
              <a:t>Data flows from less restrictive to more restrictive</a:t>
            </a:r>
          </a:p>
        </p:txBody>
      </p:sp>
    </p:spTree>
    <p:extLst>
      <p:ext uri="{BB962C8B-B14F-4D97-AF65-F5344CB8AC3E}">
        <p14:creationId xmlns:p14="http://schemas.microsoft.com/office/powerpoint/2010/main" val="3693007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AA39D5-BD34-3C4B-8EC7-E41184705D3A}"/>
              </a:ext>
            </a:extLst>
          </p:cNvPr>
          <p:cNvSpPr>
            <a:spLocks noGrp="1"/>
          </p:cNvSpPr>
          <p:nvPr>
            <p:ph type="title"/>
          </p:nvPr>
        </p:nvSpPr>
        <p:spPr>
          <a:xfrm>
            <a:off x="838200" y="365125"/>
            <a:ext cx="10515600" cy="1325563"/>
          </a:xfrm>
        </p:spPr>
        <p:txBody>
          <a:bodyPr>
            <a:normAutofit/>
          </a:bodyPr>
          <a:lstStyle/>
          <a:p>
            <a:r>
              <a:rPr lang="en-US" sz="5400"/>
              <a:t>Example</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CCFD16C-CA8F-4045-AD33-C0E44DA3794C}"/>
              </a:ext>
            </a:extLst>
          </p:cNvPr>
          <p:cNvSpPr>
            <a:spLocks noGrp="1"/>
          </p:cNvSpPr>
          <p:nvPr>
            <p:ph idx="1"/>
          </p:nvPr>
        </p:nvSpPr>
        <p:spPr>
          <a:xfrm>
            <a:off x="838200" y="1929384"/>
            <a:ext cx="10515600" cy="4251960"/>
          </a:xfrm>
        </p:spPr>
        <p:txBody>
          <a:bodyPr>
            <a:normAutofit/>
          </a:bodyPr>
          <a:lstStyle/>
          <a:p>
            <a:r>
              <a:rPr lang="en-US" sz="2200" dirty="0"/>
              <a:t>L1 `</a:t>
            </a:r>
            <a:r>
              <a:rPr lang="en-US" sz="2200" dirty="0" err="1"/>
              <a:t>canFlowTo</a:t>
            </a:r>
            <a:r>
              <a:rPr lang="en-US" sz="2200" dirty="0"/>
              <a:t>` L2 </a:t>
            </a:r>
            <a:r>
              <a:rPr lang="en-US" sz="2200" dirty="0" err="1"/>
              <a:t>iff</a:t>
            </a:r>
            <a:endParaRPr lang="en-US" sz="2200" dirty="0"/>
          </a:p>
          <a:p>
            <a:r>
              <a:rPr lang="en-US" sz="2200" dirty="0"/>
              <a:t>Confidentiality of L1 is at least as restrictive as L2</a:t>
            </a:r>
          </a:p>
          <a:p>
            <a:r>
              <a:rPr lang="en-US" sz="2200" dirty="0"/>
              <a:t>Integrity of L1 is at least as permissive as L2</a:t>
            </a:r>
          </a:p>
          <a:p>
            <a:r>
              <a:rPr lang="en-US" sz="2200" dirty="0"/>
              <a:t>In this example L1 is label and L2 is </a:t>
            </a:r>
            <a:r>
              <a:rPr lang="en-US" sz="2200" dirty="0" err="1"/>
              <a:t>userLabel</a:t>
            </a:r>
            <a:r>
              <a:rPr lang="en-US" sz="2200" dirty="0"/>
              <a:t>. (</a:t>
            </a:r>
            <a:r>
              <a:rPr lang="en-US" sz="2200" dirty="0" err="1"/>
              <a:t>SecureDatabaseOperations.hs</a:t>
            </a:r>
            <a:r>
              <a:rPr lang="en-US" sz="2200" dirty="0"/>
              <a:t>)</a:t>
            </a:r>
          </a:p>
        </p:txBody>
      </p:sp>
      <p:pic>
        <p:nvPicPr>
          <p:cNvPr id="5" name="Picture 4" descr="A close-up of a white background&#10;&#10;Description automatically generated">
            <a:extLst>
              <a:ext uri="{FF2B5EF4-FFF2-40B4-BE49-F238E27FC236}">
                <a16:creationId xmlns:a16="http://schemas.microsoft.com/office/drawing/2014/main" id="{7364B1BE-3328-5F45-B454-CCF0B505BDB2}"/>
              </a:ext>
            </a:extLst>
          </p:cNvPr>
          <p:cNvPicPr>
            <a:picLocks noChangeAspect="1"/>
          </p:cNvPicPr>
          <p:nvPr/>
        </p:nvPicPr>
        <p:blipFill>
          <a:blip r:embed="rId2"/>
          <a:stretch>
            <a:fillRect/>
          </a:stretch>
        </p:blipFill>
        <p:spPr>
          <a:xfrm>
            <a:off x="838200" y="3926417"/>
            <a:ext cx="7455776" cy="1441450"/>
          </a:xfrm>
          <a:prstGeom prst="rect">
            <a:avLst/>
          </a:prstGeom>
        </p:spPr>
      </p:pic>
    </p:spTree>
    <p:extLst>
      <p:ext uri="{BB962C8B-B14F-4D97-AF65-F5344CB8AC3E}">
        <p14:creationId xmlns:p14="http://schemas.microsoft.com/office/powerpoint/2010/main" val="1602538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2E60BB-94A4-5A40-98D3-DBDF6245C622}"/>
              </a:ext>
            </a:extLst>
          </p:cNvPr>
          <p:cNvSpPr>
            <a:spLocks noGrp="1"/>
          </p:cNvSpPr>
          <p:nvPr>
            <p:ph type="title"/>
          </p:nvPr>
        </p:nvSpPr>
        <p:spPr>
          <a:xfrm>
            <a:off x="838200" y="365125"/>
            <a:ext cx="10515600" cy="1325563"/>
          </a:xfrm>
        </p:spPr>
        <p:txBody>
          <a:bodyPr>
            <a:normAutofit/>
          </a:bodyPr>
          <a:lstStyle/>
          <a:p>
            <a:r>
              <a:rPr lang="en-US" sz="5400"/>
              <a:t>Flow of Data</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9C32AB8-0325-104D-AB4F-07FE9F8FE335}"/>
              </a:ext>
            </a:extLst>
          </p:cNvPr>
          <p:cNvSpPr>
            <a:spLocks noGrp="1"/>
          </p:cNvSpPr>
          <p:nvPr>
            <p:ph idx="1"/>
          </p:nvPr>
        </p:nvSpPr>
        <p:spPr>
          <a:xfrm>
            <a:off x="838200" y="1929384"/>
            <a:ext cx="10515600" cy="4251960"/>
          </a:xfrm>
        </p:spPr>
        <p:txBody>
          <a:bodyPr>
            <a:normAutofit/>
          </a:bodyPr>
          <a:lstStyle/>
          <a:p>
            <a:r>
              <a:rPr lang="en-US" sz="2200" dirty="0"/>
              <a:t>Data flows from lower Secrecy to higher secrecy.</a:t>
            </a:r>
          </a:p>
          <a:p>
            <a:r>
              <a:rPr lang="en-US" sz="2200" dirty="0"/>
              <a:t>Data flows from higher integrity to lower integrity.</a:t>
            </a:r>
          </a:p>
          <a:p>
            <a:r>
              <a:rPr lang="en-US" sz="2200" dirty="0"/>
              <a:t>Modeled like an implication relation in propositional logic.</a:t>
            </a:r>
          </a:p>
        </p:txBody>
      </p:sp>
    </p:spTree>
    <p:extLst>
      <p:ext uri="{BB962C8B-B14F-4D97-AF65-F5344CB8AC3E}">
        <p14:creationId xmlns:p14="http://schemas.microsoft.com/office/powerpoint/2010/main" val="441605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6282-2813-8645-84E6-F0C666AE36E7}"/>
              </a:ext>
            </a:extLst>
          </p:cNvPr>
          <p:cNvSpPr>
            <a:spLocks noGrp="1"/>
          </p:cNvSpPr>
          <p:nvPr>
            <p:ph type="title"/>
          </p:nvPr>
        </p:nvSpPr>
        <p:spPr/>
        <p:txBody>
          <a:bodyPr/>
          <a:lstStyle/>
          <a:p>
            <a:r>
              <a:rPr lang="en-US" dirty="0"/>
              <a:t>Importance of Row Level Security</a:t>
            </a:r>
          </a:p>
        </p:txBody>
      </p:sp>
      <p:sp>
        <p:nvSpPr>
          <p:cNvPr id="3" name="Content Placeholder 2">
            <a:extLst>
              <a:ext uri="{FF2B5EF4-FFF2-40B4-BE49-F238E27FC236}">
                <a16:creationId xmlns:a16="http://schemas.microsoft.com/office/drawing/2014/main" id="{7BA5DE72-D657-8D43-B5B5-7DBD63F829E0}"/>
              </a:ext>
            </a:extLst>
          </p:cNvPr>
          <p:cNvSpPr>
            <a:spLocks noGrp="1"/>
          </p:cNvSpPr>
          <p:nvPr>
            <p:ph idx="1"/>
          </p:nvPr>
        </p:nvSpPr>
        <p:spPr/>
        <p:txBody>
          <a:bodyPr/>
          <a:lstStyle/>
          <a:p>
            <a:r>
              <a:rPr lang="en-US" dirty="0"/>
              <a:t>Row Level Security (RLS) is a security mechanism that restricts data access at the row level within a database table based on the users credentials or attributes or permissions granted.</a:t>
            </a:r>
          </a:p>
          <a:p>
            <a:r>
              <a:rPr lang="en-US" dirty="0"/>
              <a:t>User-Specific Data Access: Applications that manage user-specific data, such as personal information or user-generated content, can leverage RLS to ensure users access only their data.</a:t>
            </a:r>
          </a:p>
          <a:p>
            <a:endParaRPr lang="en-US" dirty="0"/>
          </a:p>
        </p:txBody>
      </p:sp>
    </p:spTree>
    <p:extLst>
      <p:ext uri="{BB962C8B-B14F-4D97-AF65-F5344CB8AC3E}">
        <p14:creationId xmlns:p14="http://schemas.microsoft.com/office/powerpoint/2010/main" val="313775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87CBAE2-3A56-785B-73D4-C2B8637BC0D4}"/>
              </a:ext>
            </a:extLst>
          </p:cNvPr>
          <p:cNvPicPr>
            <a:picLocks noChangeAspect="1"/>
          </p:cNvPicPr>
          <p:nvPr/>
        </p:nvPicPr>
        <p:blipFill rotWithShape="1">
          <a:blip r:embed="rId2">
            <a:duotone>
              <a:schemeClr val="bg2">
                <a:shade val="45000"/>
                <a:satMod val="135000"/>
              </a:schemeClr>
              <a:prstClr val="white"/>
            </a:duotone>
          </a:blip>
          <a:srcRect t="15537" b="2046"/>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9BEFFD-F4A0-204F-B491-B6E520D15F38}"/>
              </a:ext>
            </a:extLst>
          </p:cNvPr>
          <p:cNvSpPr>
            <a:spLocks noGrp="1"/>
          </p:cNvSpPr>
          <p:nvPr>
            <p:ph type="title"/>
          </p:nvPr>
        </p:nvSpPr>
        <p:spPr>
          <a:xfrm>
            <a:off x="838200" y="365125"/>
            <a:ext cx="10515600" cy="1325563"/>
          </a:xfrm>
        </p:spPr>
        <p:txBody>
          <a:bodyPr>
            <a:normAutofit/>
          </a:bodyPr>
          <a:lstStyle/>
          <a:p>
            <a:r>
              <a:rPr lang="en-US" dirty="0"/>
              <a:t>Implementing RLS using Haskell LIO</a:t>
            </a:r>
          </a:p>
        </p:txBody>
      </p:sp>
      <p:graphicFrame>
        <p:nvGraphicFramePr>
          <p:cNvPr id="5" name="Content Placeholder 2">
            <a:extLst>
              <a:ext uri="{FF2B5EF4-FFF2-40B4-BE49-F238E27FC236}">
                <a16:creationId xmlns:a16="http://schemas.microsoft.com/office/drawing/2014/main" id="{BBC872F9-3246-62E1-D545-2ECF4B6FE251}"/>
              </a:ext>
            </a:extLst>
          </p:cNvPr>
          <p:cNvGraphicFramePr>
            <a:graphicFrameLocks noGrp="1"/>
          </p:cNvGraphicFramePr>
          <p:nvPr>
            <p:ph idx="1"/>
            <p:extLst>
              <p:ext uri="{D42A27DB-BD31-4B8C-83A1-F6EECF244321}">
                <p14:modId xmlns:p14="http://schemas.microsoft.com/office/powerpoint/2010/main" val="72495953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76685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9D47016-023F-44BD-981C-50E7A10A6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F18CB57-F66D-5841-AF1F-41EEF3CD9BA6}"/>
              </a:ext>
            </a:extLst>
          </p:cNvPr>
          <p:cNvSpPr>
            <a:spLocks noGrp="1"/>
          </p:cNvSpPr>
          <p:nvPr>
            <p:ph type="title"/>
          </p:nvPr>
        </p:nvSpPr>
        <p:spPr>
          <a:xfrm>
            <a:off x="630936" y="457200"/>
            <a:ext cx="4343400" cy="1929384"/>
          </a:xfrm>
        </p:spPr>
        <p:txBody>
          <a:bodyPr anchor="ctr">
            <a:normAutofit/>
          </a:bodyPr>
          <a:lstStyle/>
          <a:p>
            <a:r>
              <a:rPr lang="en-US" sz="2600"/>
              <a:t>AdventureWorksDatabase.db</a:t>
            </a:r>
          </a:p>
        </p:txBody>
      </p:sp>
      <p:sp>
        <p:nvSpPr>
          <p:cNvPr id="19" name="sketchy line">
            <a:extLst>
              <a:ext uri="{FF2B5EF4-FFF2-40B4-BE49-F238E27FC236}">
                <a16:creationId xmlns:a16="http://schemas.microsoft.com/office/drawing/2014/main" id="{6D8B37B0-0682-433E-BC8D-498C04ABD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471415" y="1412748"/>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4C41BB8-F2F4-3B43-AF94-B0E0C5054D18}"/>
              </a:ext>
            </a:extLst>
          </p:cNvPr>
          <p:cNvSpPr>
            <a:spLocks noGrp="1"/>
          </p:cNvSpPr>
          <p:nvPr>
            <p:ph idx="1"/>
          </p:nvPr>
        </p:nvSpPr>
        <p:spPr>
          <a:xfrm>
            <a:off x="5541263" y="457200"/>
            <a:ext cx="6007608" cy="1929384"/>
          </a:xfrm>
        </p:spPr>
        <p:txBody>
          <a:bodyPr anchor="ctr">
            <a:normAutofit/>
          </a:bodyPr>
          <a:lstStyle/>
          <a:p>
            <a:r>
              <a:rPr lang="en-US" sz="2200" dirty="0"/>
              <a:t>Convert to uniform encoding using shell script.</a:t>
            </a:r>
          </a:p>
          <a:p>
            <a:r>
              <a:rPr lang="en-US" sz="2200" dirty="0"/>
              <a:t>Contains different tables as seen below.</a:t>
            </a:r>
          </a:p>
          <a:p>
            <a:r>
              <a:rPr lang="en-US" sz="2200" dirty="0"/>
              <a:t>I will limit my scope to the Customer table for this project.</a:t>
            </a:r>
          </a:p>
        </p:txBody>
      </p:sp>
      <p:pic>
        <p:nvPicPr>
          <p:cNvPr id="5" name="Picture 4" descr="A screen shot of a computer code&#10;&#10;Description automatically generated">
            <a:extLst>
              <a:ext uri="{FF2B5EF4-FFF2-40B4-BE49-F238E27FC236}">
                <a16:creationId xmlns:a16="http://schemas.microsoft.com/office/drawing/2014/main" id="{1753F09F-7210-7F41-BAB2-AE7D69C89C56}"/>
              </a:ext>
            </a:extLst>
          </p:cNvPr>
          <p:cNvPicPr>
            <a:picLocks noChangeAspect="1"/>
          </p:cNvPicPr>
          <p:nvPr/>
        </p:nvPicPr>
        <p:blipFill>
          <a:blip r:embed="rId2"/>
          <a:stretch>
            <a:fillRect/>
          </a:stretch>
        </p:blipFill>
        <p:spPr>
          <a:xfrm>
            <a:off x="466344" y="3031236"/>
            <a:ext cx="5468112" cy="2129561"/>
          </a:xfrm>
          <a:prstGeom prst="rect">
            <a:avLst/>
          </a:prstGeom>
        </p:spPr>
      </p:pic>
      <p:pic>
        <p:nvPicPr>
          <p:cNvPr id="7" name="Picture 6" descr="A screen shot of a computer&#10;&#10;Description automatically generated">
            <a:extLst>
              <a:ext uri="{FF2B5EF4-FFF2-40B4-BE49-F238E27FC236}">
                <a16:creationId xmlns:a16="http://schemas.microsoft.com/office/drawing/2014/main" id="{197BE33F-7085-AE45-A88B-378D716F3771}"/>
              </a:ext>
            </a:extLst>
          </p:cNvPr>
          <p:cNvPicPr>
            <a:picLocks noChangeAspect="1"/>
          </p:cNvPicPr>
          <p:nvPr/>
        </p:nvPicPr>
        <p:blipFill>
          <a:blip r:embed="rId3"/>
          <a:stretch>
            <a:fillRect/>
          </a:stretch>
        </p:blipFill>
        <p:spPr>
          <a:xfrm>
            <a:off x="6254496" y="3251200"/>
            <a:ext cx="5468112" cy="1807070"/>
          </a:xfrm>
          <a:prstGeom prst="rect">
            <a:avLst/>
          </a:prstGeom>
        </p:spPr>
      </p:pic>
    </p:spTree>
    <p:extLst>
      <p:ext uri="{BB962C8B-B14F-4D97-AF65-F5344CB8AC3E}">
        <p14:creationId xmlns:p14="http://schemas.microsoft.com/office/powerpoint/2010/main" val="17107638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1109</TotalTime>
  <Words>1656</Words>
  <Application>Microsoft Macintosh PowerPoint</Application>
  <PresentationFormat>Widescreen</PresentationFormat>
  <Paragraphs>122</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Calibri Light</vt:lpstr>
      <vt:lpstr>Office Theme</vt:lpstr>
      <vt:lpstr>Implementing Database Row Level Security using Haskell LIO</vt:lpstr>
      <vt:lpstr>What is LIO?</vt:lpstr>
      <vt:lpstr>Advantages of LIO</vt:lpstr>
      <vt:lpstr>DCLabels</vt:lpstr>
      <vt:lpstr>Example</vt:lpstr>
      <vt:lpstr>Flow of Data</vt:lpstr>
      <vt:lpstr>Importance of Row Level Security</vt:lpstr>
      <vt:lpstr>Implementing RLS using Haskell LIO</vt:lpstr>
      <vt:lpstr>AdventureWorksDatabase.db</vt:lpstr>
      <vt:lpstr>Files</vt:lpstr>
      <vt:lpstr>Labels1.hs: Constructing DCLabels </vt:lpstr>
      <vt:lpstr>DataTypes.hs: Representing Tables in a DB</vt:lpstr>
      <vt:lpstr>DatabaseOperations.hs: Interfacing with the DB</vt:lpstr>
      <vt:lpstr>SecureDatabaseOperations.hs: Implementing Security Policies</vt:lpstr>
      <vt:lpstr>Running SecureDatabaseOperations.hs</vt:lpstr>
      <vt:lpstr>Points to Note in SecureDatabaseOperations.hs</vt:lpstr>
      <vt:lpstr>SecuredatabaseOperations.hs</vt:lpstr>
      <vt:lpstr>SecureDatabaseOperationV2.hs:</vt:lpstr>
      <vt:lpstr>Running SecuredatabaseOperationsV2.hs and TestAccess function.</vt:lpstr>
      <vt:lpstr>SecureDatabaseOperationsV3.hs</vt:lpstr>
      <vt:lpstr>Running SecureDatabaseOperationsV3.hs</vt:lpstr>
      <vt:lpstr>SecureDatabaseOperationsV4.hs</vt:lpstr>
      <vt:lpstr>Running SecureDatabaseOperationsV4.hs</vt:lpstr>
      <vt:lpstr>Bugs and Challenges</vt:lpstr>
      <vt:lpstr>Challenges</vt:lpstr>
      <vt:lpstr>Future Work</vt:lpstr>
      <vt:lpstr>Inspired by</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Implementing RLS using Haskell LIO</dc:title>
  <dc:creator>Shriya 💖</dc:creator>
  <cp:lastModifiedBy>Shriya 💖</cp:lastModifiedBy>
  <cp:revision>19</cp:revision>
  <dcterms:created xsi:type="dcterms:W3CDTF">2024-04-30T08:17:38Z</dcterms:created>
  <dcterms:modified xsi:type="dcterms:W3CDTF">2024-05-06T21:10:52Z</dcterms:modified>
</cp:coreProperties>
</file>